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Poppins" panose="00000500000000000000" pitchFamily="2" charset="0"/>
      <p:regular r:id="rId16"/>
    </p:embeddedFont>
    <p:embeddedFont>
      <p:font typeface="Poppins Medium" panose="00000600000000000000" pitchFamily="2" charset="0"/>
      <p:regular r:id="rId17"/>
    </p:embeddedFont>
    <p:embeddedFont>
      <p:font typeface="Poppins Medium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playlist?list=PLFlbNSwyZiEjRYsCkNOrt9uCMelVTsEAn" TargetMode="External"/><Relationship Id="rId7" Type="http://schemas.openxmlformats.org/officeDocument/2006/relationships/hyperlink" Target="https://www.worldsexualhealth.net/was-declaration-on-sexual-rights" TargetMode="External"/><Relationship Id="rId2" Type="http://schemas.openxmlformats.org/officeDocument/2006/relationships/hyperlink" Target="https://www.vaestoliitto.fi/verkkojulkaisut/seksuaalioikeudet/#publication-content" TargetMode="External"/><Relationship Id="rId1" Type="http://schemas.openxmlformats.org/officeDocument/2006/relationships/slideLayout" Target="../slideLayouts/slideLayout7.xml"/><Relationship Id="rId6" Type="http://schemas.openxmlformats.org/officeDocument/2006/relationships/hyperlink" Target="https://ihmisoikeusliitto.fi/ihmisoikeudet/ihmisoikeuksien-julistus/" TargetMode="External"/><Relationship Id="rId5" Type="http://schemas.openxmlformats.org/officeDocument/2006/relationships/hyperlink" Target="https://www.un.org/en/about-us/universal-declaration-of-human-rights" TargetMode="External"/><Relationship Id="rId4" Type="http://schemas.openxmlformats.org/officeDocument/2006/relationships/hyperlink" Target="https://www.youtube.com/watch?v=0fXJS8Rx9p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NbU9Fd9C7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ABE28"/>
        </a:solidFill>
        <a:effectLst/>
      </p:bgPr>
    </p:bg>
    <p:spTree>
      <p:nvGrpSpPr>
        <p:cNvPr id="1" name=""/>
        <p:cNvGrpSpPr/>
        <p:nvPr/>
      </p:nvGrpSpPr>
      <p:grpSpPr>
        <a:xfrm>
          <a:off x="0" y="0"/>
          <a:ext cx="0" cy="0"/>
          <a:chOff x="0" y="0"/>
          <a:chExt cx="0" cy="0"/>
        </a:xfrm>
      </p:grpSpPr>
      <p:sp>
        <p:nvSpPr>
          <p:cNvPr id="2" name="Freeform 2"/>
          <p:cNvSpPr/>
          <p:nvPr/>
        </p:nvSpPr>
        <p:spPr>
          <a:xfrm>
            <a:off x="626400" y="9342000"/>
            <a:ext cx="1890000" cy="448145"/>
          </a:xfrm>
          <a:custGeom>
            <a:avLst/>
            <a:gdLst/>
            <a:ahLst/>
            <a:cxnLst/>
            <a:rect l="l" t="t" r="r" b="b"/>
            <a:pathLst>
              <a:path w="1890000" h="448145">
                <a:moveTo>
                  <a:pt x="0" y="0"/>
                </a:moveTo>
                <a:lnTo>
                  <a:pt x="1890000" y="0"/>
                </a:lnTo>
                <a:lnTo>
                  <a:pt x="1890000" y="448145"/>
                </a:lnTo>
                <a:lnTo>
                  <a:pt x="0" y="448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grpSp>
        <p:nvGrpSpPr>
          <p:cNvPr id="3" name="Group 3"/>
          <p:cNvGrpSpPr/>
          <p:nvPr/>
        </p:nvGrpSpPr>
        <p:grpSpPr>
          <a:xfrm>
            <a:off x="827076" y="1255068"/>
            <a:ext cx="1944216" cy="1944216"/>
            <a:chOff x="0" y="0"/>
            <a:chExt cx="2592288" cy="2592288"/>
          </a:xfrm>
        </p:grpSpPr>
        <p:sp>
          <p:nvSpPr>
            <p:cNvPr id="4" name="Freeform 4"/>
            <p:cNvSpPr/>
            <p:nvPr/>
          </p:nvSpPr>
          <p:spPr>
            <a:xfrm>
              <a:off x="0" y="0"/>
              <a:ext cx="2592324" cy="2592324"/>
            </a:xfrm>
            <a:custGeom>
              <a:avLst/>
              <a:gdLst/>
              <a:ahLst/>
              <a:cxnLst/>
              <a:rect l="l" t="t" r="r" b="b"/>
              <a:pathLst>
                <a:path w="2592324" h="2592324">
                  <a:moveTo>
                    <a:pt x="0" y="1296162"/>
                  </a:moveTo>
                  <a:cubicBezTo>
                    <a:pt x="0" y="580263"/>
                    <a:pt x="580263" y="0"/>
                    <a:pt x="1296162" y="0"/>
                  </a:cubicBezTo>
                  <a:cubicBezTo>
                    <a:pt x="2012061" y="0"/>
                    <a:pt x="2592324" y="580263"/>
                    <a:pt x="2592324" y="1296162"/>
                  </a:cubicBezTo>
                  <a:cubicBezTo>
                    <a:pt x="2592324" y="2012061"/>
                    <a:pt x="2011934" y="2592324"/>
                    <a:pt x="1296162" y="2592324"/>
                  </a:cubicBezTo>
                  <a:cubicBezTo>
                    <a:pt x="580390" y="2592324"/>
                    <a:pt x="0" y="2011934"/>
                    <a:pt x="0" y="1296162"/>
                  </a:cubicBezTo>
                  <a:close/>
                </a:path>
              </a:pathLst>
            </a:custGeom>
            <a:solidFill>
              <a:srgbClr val="FFFFFF">
                <a:alpha val="72157"/>
              </a:srgbClr>
            </a:solidFill>
          </p:spPr>
          <p:txBody>
            <a:bodyPr/>
            <a:lstStyle/>
            <a:p>
              <a:endParaRPr lang="fi-FI"/>
            </a:p>
          </p:txBody>
        </p:sp>
      </p:grpSp>
      <p:grpSp>
        <p:nvGrpSpPr>
          <p:cNvPr id="5" name="Group 5"/>
          <p:cNvGrpSpPr/>
          <p:nvPr/>
        </p:nvGrpSpPr>
        <p:grpSpPr>
          <a:xfrm>
            <a:off x="605991" y="606996"/>
            <a:ext cx="756084" cy="756084"/>
            <a:chOff x="0" y="0"/>
            <a:chExt cx="1008112" cy="1008112"/>
          </a:xfrm>
        </p:grpSpPr>
        <p:sp>
          <p:nvSpPr>
            <p:cNvPr id="6" name="Freeform 6"/>
            <p:cNvSpPr/>
            <p:nvPr/>
          </p:nvSpPr>
          <p:spPr>
            <a:xfrm>
              <a:off x="0" y="0"/>
              <a:ext cx="1008126" cy="1008126"/>
            </a:xfrm>
            <a:custGeom>
              <a:avLst/>
              <a:gdLst/>
              <a:ahLst/>
              <a:cxnLst/>
              <a:rect l="l" t="t" r="r" b="b"/>
              <a:pathLst>
                <a:path w="1008126" h="1008126">
                  <a:moveTo>
                    <a:pt x="0" y="504063"/>
                  </a:moveTo>
                  <a:cubicBezTo>
                    <a:pt x="0" y="225679"/>
                    <a:pt x="225679" y="0"/>
                    <a:pt x="504063" y="0"/>
                  </a:cubicBezTo>
                  <a:cubicBezTo>
                    <a:pt x="782447" y="0"/>
                    <a:pt x="1008126" y="225679"/>
                    <a:pt x="1008126" y="504063"/>
                  </a:cubicBezTo>
                  <a:cubicBezTo>
                    <a:pt x="1008126" y="782447"/>
                    <a:pt x="782447" y="1008126"/>
                    <a:pt x="504063" y="1008126"/>
                  </a:cubicBezTo>
                  <a:cubicBezTo>
                    <a:pt x="225679" y="1008126"/>
                    <a:pt x="0" y="782447"/>
                    <a:pt x="0" y="504063"/>
                  </a:cubicBezTo>
                  <a:close/>
                </a:path>
              </a:pathLst>
            </a:custGeom>
            <a:solidFill>
              <a:srgbClr val="FFFFFF">
                <a:alpha val="15686"/>
              </a:srgbClr>
            </a:solidFill>
          </p:spPr>
          <p:txBody>
            <a:bodyPr/>
            <a:lstStyle/>
            <a:p>
              <a:endParaRPr lang="fi-FI"/>
            </a:p>
          </p:txBody>
        </p:sp>
      </p:grpSp>
      <p:grpSp>
        <p:nvGrpSpPr>
          <p:cNvPr id="7" name="Group 7"/>
          <p:cNvGrpSpPr/>
          <p:nvPr/>
        </p:nvGrpSpPr>
        <p:grpSpPr>
          <a:xfrm>
            <a:off x="2123220" y="1147056"/>
            <a:ext cx="1080120" cy="1080120"/>
            <a:chOff x="0" y="0"/>
            <a:chExt cx="1440160" cy="1440160"/>
          </a:xfrm>
        </p:grpSpPr>
        <p:sp>
          <p:nvSpPr>
            <p:cNvPr id="8" name="Freeform 8"/>
            <p:cNvSpPr/>
            <p:nvPr/>
          </p:nvSpPr>
          <p:spPr>
            <a:xfrm>
              <a:off x="0" y="0"/>
              <a:ext cx="1440180" cy="1440180"/>
            </a:xfrm>
            <a:custGeom>
              <a:avLst/>
              <a:gdLst/>
              <a:ahLst/>
              <a:cxnLst/>
              <a:rect l="l" t="t" r="r" b="b"/>
              <a:pathLst>
                <a:path w="1440180" h="1440180">
                  <a:moveTo>
                    <a:pt x="0" y="720090"/>
                  </a:moveTo>
                  <a:cubicBezTo>
                    <a:pt x="0" y="322453"/>
                    <a:pt x="322453" y="0"/>
                    <a:pt x="720090" y="0"/>
                  </a:cubicBezTo>
                  <a:cubicBezTo>
                    <a:pt x="1117727" y="0"/>
                    <a:pt x="1440180" y="322453"/>
                    <a:pt x="1440180" y="720090"/>
                  </a:cubicBezTo>
                  <a:cubicBezTo>
                    <a:pt x="1440180" y="1117727"/>
                    <a:pt x="1117727" y="1440180"/>
                    <a:pt x="720090" y="1440180"/>
                  </a:cubicBezTo>
                  <a:cubicBezTo>
                    <a:pt x="322453" y="1440180"/>
                    <a:pt x="0" y="1117727"/>
                    <a:pt x="0" y="720090"/>
                  </a:cubicBezTo>
                  <a:close/>
                </a:path>
              </a:pathLst>
            </a:custGeom>
            <a:solidFill>
              <a:srgbClr val="FFFFFF">
                <a:alpha val="35686"/>
              </a:srgbClr>
            </a:solidFill>
          </p:spPr>
          <p:txBody>
            <a:bodyPr/>
            <a:lstStyle/>
            <a:p>
              <a:endParaRPr lang="fi-FI"/>
            </a:p>
          </p:txBody>
        </p:sp>
      </p:grpSp>
      <p:sp>
        <p:nvSpPr>
          <p:cNvPr id="9" name="Freeform 9"/>
          <p:cNvSpPr/>
          <p:nvPr/>
        </p:nvSpPr>
        <p:spPr>
          <a:xfrm>
            <a:off x="13641545" y="5415215"/>
            <a:ext cx="5422198" cy="5422198"/>
          </a:xfrm>
          <a:custGeom>
            <a:avLst/>
            <a:gdLst/>
            <a:ahLst/>
            <a:cxnLst/>
            <a:rect l="l" t="t" r="r" b="b"/>
            <a:pathLst>
              <a:path w="5422198" h="5422198">
                <a:moveTo>
                  <a:pt x="0" y="0"/>
                </a:moveTo>
                <a:lnTo>
                  <a:pt x="5422199" y="0"/>
                </a:lnTo>
                <a:lnTo>
                  <a:pt x="5422199" y="5422199"/>
                </a:lnTo>
                <a:lnTo>
                  <a:pt x="0" y="5422199"/>
                </a:lnTo>
                <a:lnTo>
                  <a:pt x="0" y="0"/>
                </a:lnTo>
                <a:close/>
              </a:path>
            </a:pathLst>
          </a:custGeom>
          <a:blipFill>
            <a:blip r:embed="rId4"/>
            <a:stretch>
              <a:fillRect/>
            </a:stretch>
          </a:blipFill>
        </p:spPr>
        <p:txBody>
          <a:bodyPr/>
          <a:lstStyle/>
          <a:p>
            <a:endParaRPr lang="fi-FI"/>
          </a:p>
        </p:txBody>
      </p:sp>
      <p:sp>
        <p:nvSpPr>
          <p:cNvPr id="10" name="TextBox 10"/>
          <p:cNvSpPr txBox="1"/>
          <p:nvPr/>
        </p:nvSpPr>
        <p:spPr>
          <a:xfrm>
            <a:off x="2761902" y="3056409"/>
            <a:ext cx="12764195" cy="2690045"/>
          </a:xfrm>
          <a:prstGeom prst="rect">
            <a:avLst/>
          </a:prstGeom>
        </p:spPr>
        <p:txBody>
          <a:bodyPr lIns="0" tIns="0" rIns="0" bIns="0" rtlCol="0" anchor="t">
            <a:spAutoFit/>
          </a:bodyPr>
          <a:lstStyle/>
          <a:p>
            <a:pPr algn="ctr">
              <a:lnSpc>
                <a:spcPts val="10804"/>
              </a:lnSpc>
            </a:pPr>
            <a:r>
              <a:rPr lang="en-US" sz="7717">
                <a:solidFill>
                  <a:srgbClr val="FFFFFF"/>
                </a:solidFill>
                <a:latin typeface="Poppins Medium"/>
                <a:ea typeface="Poppins Medium"/>
                <a:cs typeface="Poppins Medium"/>
                <a:sym typeface="Poppins Medium"/>
              </a:rPr>
              <a:t>Sinulla on oikeus suojella </a:t>
            </a:r>
          </a:p>
          <a:p>
            <a:pPr algn="ctr">
              <a:lnSpc>
                <a:spcPts val="10804"/>
              </a:lnSpc>
            </a:pPr>
            <a:r>
              <a:rPr lang="en-US" sz="7717">
                <a:solidFill>
                  <a:srgbClr val="FFFFFF"/>
                </a:solidFill>
                <a:latin typeface="Poppins Medium"/>
                <a:ea typeface="Poppins Medium"/>
                <a:cs typeface="Poppins Medium"/>
                <a:sym typeface="Poppins Medium"/>
              </a:rPr>
              <a:t>terveyttäsi  </a:t>
            </a:r>
          </a:p>
        </p:txBody>
      </p:sp>
      <p:sp>
        <p:nvSpPr>
          <p:cNvPr id="11" name="TextBox 11"/>
          <p:cNvSpPr txBox="1"/>
          <p:nvPr/>
        </p:nvSpPr>
        <p:spPr>
          <a:xfrm>
            <a:off x="4101405" y="6058168"/>
            <a:ext cx="9567565" cy="529590"/>
          </a:xfrm>
          <a:prstGeom prst="rect">
            <a:avLst/>
          </a:prstGeom>
        </p:spPr>
        <p:txBody>
          <a:bodyPr lIns="0" tIns="0" rIns="0" bIns="0" rtlCol="0" anchor="t">
            <a:spAutoFit/>
          </a:bodyPr>
          <a:lstStyle/>
          <a:p>
            <a:pPr algn="ctr">
              <a:lnSpc>
                <a:spcPts val="4409"/>
              </a:lnSpc>
            </a:pPr>
            <a:r>
              <a:rPr lang="en-US" sz="3150">
                <a:solidFill>
                  <a:srgbClr val="FFFFFF"/>
                </a:solidFill>
                <a:latin typeface="Poppins Medium"/>
                <a:ea typeface="Poppins Medium"/>
                <a:cs typeface="Poppins Medium"/>
                <a:sym typeface="Poppins Medium"/>
              </a:rPr>
              <a:t>Ehkäisy on itsestä ja toisesta huolehtimista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84227" y="1419589"/>
            <a:ext cx="8919546" cy="7447821"/>
          </a:xfrm>
          <a:custGeom>
            <a:avLst/>
            <a:gdLst/>
            <a:ahLst/>
            <a:cxnLst/>
            <a:rect l="l" t="t" r="r" b="b"/>
            <a:pathLst>
              <a:path w="8919546" h="7447821">
                <a:moveTo>
                  <a:pt x="0" y="0"/>
                </a:moveTo>
                <a:lnTo>
                  <a:pt x="8919546" y="0"/>
                </a:lnTo>
                <a:lnTo>
                  <a:pt x="8919546" y="7447822"/>
                </a:lnTo>
                <a:lnTo>
                  <a:pt x="0" y="7447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TextBox 3"/>
          <p:cNvSpPr txBox="1"/>
          <p:nvPr/>
        </p:nvSpPr>
        <p:spPr>
          <a:xfrm>
            <a:off x="11411943" y="489585"/>
            <a:ext cx="722709"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Uni</a:t>
            </a:r>
          </a:p>
        </p:txBody>
      </p:sp>
      <p:sp>
        <p:nvSpPr>
          <p:cNvPr id="4" name="TextBox 4"/>
          <p:cNvSpPr txBox="1"/>
          <p:nvPr/>
        </p:nvSpPr>
        <p:spPr>
          <a:xfrm>
            <a:off x="13603773" y="2638202"/>
            <a:ext cx="2383260"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Lepo</a:t>
            </a:r>
          </a:p>
        </p:txBody>
      </p:sp>
      <p:sp>
        <p:nvSpPr>
          <p:cNvPr id="5" name="TextBox 5"/>
          <p:cNvSpPr txBox="1"/>
          <p:nvPr/>
        </p:nvSpPr>
        <p:spPr>
          <a:xfrm>
            <a:off x="13077914" y="7646182"/>
            <a:ext cx="2383260"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Ravinto</a:t>
            </a:r>
          </a:p>
        </p:txBody>
      </p:sp>
      <p:sp>
        <p:nvSpPr>
          <p:cNvPr id="6" name="TextBox 6"/>
          <p:cNvSpPr txBox="1"/>
          <p:nvPr/>
        </p:nvSpPr>
        <p:spPr>
          <a:xfrm>
            <a:off x="1652088" y="8328296"/>
            <a:ext cx="4420966"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Terveydenhuolto</a:t>
            </a:r>
          </a:p>
        </p:txBody>
      </p:sp>
      <p:sp>
        <p:nvSpPr>
          <p:cNvPr id="7" name="TextBox 7"/>
          <p:cNvSpPr txBox="1"/>
          <p:nvPr/>
        </p:nvSpPr>
        <p:spPr>
          <a:xfrm>
            <a:off x="1652088" y="6007107"/>
            <a:ext cx="3632176"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Liikunta</a:t>
            </a:r>
          </a:p>
        </p:txBody>
      </p:sp>
      <p:sp>
        <p:nvSpPr>
          <p:cNvPr id="8" name="TextBox 8"/>
          <p:cNvSpPr txBox="1"/>
          <p:nvPr/>
        </p:nvSpPr>
        <p:spPr>
          <a:xfrm>
            <a:off x="1028700" y="489585"/>
            <a:ext cx="5076259" cy="1834382"/>
          </a:xfrm>
          <a:prstGeom prst="rect">
            <a:avLst/>
          </a:prstGeom>
        </p:spPr>
        <p:txBody>
          <a:bodyPr lIns="0" tIns="0" rIns="0" bIns="0" rtlCol="0" anchor="t">
            <a:spAutoFit/>
          </a:bodyPr>
          <a:lstStyle/>
          <a:p>
            <a:pPr algn="ctr">
              <a:lnSpc>
                <a:spcPts val="4942"/>
              </a:lnSpc>
            </a:pPr>
            <a:r>
              <a:rPr lang="en-US" sz="3530">
                <a:solidFill>
                  <a:srgbClr val="000000"/>
                </a:solidFill>
                <a:latin typeface="Poppins Medium"/>
                <a:ea typeface="Poppins Medium"/>
                <a:cs typeface="Poppins Medium"/>
                <a:sym typeface="Poppins Medium"/>
              </a:rPr>
              <a:t>Riskikäyttäytymisen</a:t>
            </a:r>
          </a:p>
          <a:p>
            <a:pPr algn="ctr">
              <a:lnSpc>
                <a:spcPts val="4942"/>
              </a:lnSpc>
            </a:pPr>
            <a:r>
              <a:rPr lang="en-US" sz="3530">
                <a:solidFill>
                  <a:srgbClr val="000000"/>
                </a:solidFill>
                <a:latin typeface="Poppins Medium"/>
                <a:ea typeface="Poppins Medium"/>
                <a:cs typeface="Poppins Medium"/>
                <a:sym typeface="Poppins Medium"/>
              </a:rPr>
              <a:t>tiedostaminen ja</a:t>
            </a:r>
          </a:p>
          <a:p>
            <a:pPr algn="ctr">
              <a:lnSpc>
                <a:spcPts val="4942"/>
              </a:lnSpc>
            </a:pPr>
            <a:r>
              <a:rPr lang="en-US" sz="3530">
                <a:solidFill>
                  <a:srgbClr val="000000"/>
                </a:solidFill>
                <a:latin typeface="Poppins Medium"/>
                <a:ea typeface="Poppins Medium"/>
                <a:cs typeface="Poppins Medium"/>
                <a:sym typeface="Poppins Medium"/>
              </a:rPr>
              <a:t>välttäminen</a:t>
            </a:r>
          </a:p>
        </p:txBody>
      </p:sp>
      <p:sp>
        <p:nvSpPr>
          <p:cNvPr id="9" name="TextBox 9"/>
          <p:cNvSpPr txBox="1"/>
          <p:nvPr/>
        </p:nvSpPr>
        <p:spPr>
          <a:xfrm>
            <a:off x="4088412" y="4135644"/>
            <a:ext cx="10111176" cy="1727436"/>
          </a:xfrm>
          <a:prstGeom prst="rect">
            <a:avLst/>
          </a:prstGeom>
        </p:spPr>
        <p:txBody>
          <a:bodyPr lIns="0" tIns="0" rIns="0" bIns="0" rtlCol="0" anchor="t">
            <a:spAutoFit/>
          </a:bodyPr>
          <a:lstStyle/>
          <a:p>
            <a:pPr algn="ctr">
              <a:lnSpc>
                <a:spcPts val="3486"/>
              </a:lnSpc>
            </a:pPr>
            <a:r>
              <a:rPr lang="en-US" sz="2490" b="1">
                <a:solidFill>
                  <a:srgbClr val="000000"/>
                </a:solidFill>
                <a:latin typeface="Poppins Medium Bold"/>
                <a:ea typeface="Poppins Medium Bold"/>
                <a:cs typeface="Poppins Medium Bold"/>
                <a:sym typeface="Poppins Medium Bold"/>
              </a:rPr>
              <a:t>Asioita, jotka </a:t>
            </a:r>
          </a:p>
          <a:p>
            <a:pPr algn="ctr">
              <a:lnSpc>
                <a:spcPts val="3486"/>
              </a:lnSpc>
            </a:pPr>
            <a:r>
              <a:rPr lang="en-US" sz="2490" b="1">
                <a:solidFill>
                  <a:srgbClr val="000000"/>
                </a:solidFill>
                <a:latin typeface="Poppins Medium Bold"/>
                <a:ea typeface="Poppins Medium Bold"/>
                <a:cs typeface="Poppins Medium Bold"/>
                <a:sym typeface="Poppins Medium Bold"/>
              </a:rPr>
              <a:t>ovat tärkeitä</a:t>
            </a:r>
          </a:p>
          <a:p>
            <a:pPr algn="ctr">
              <a:lnSpc>
                <a:spcPts val="3486"/>
              </a:lnSpc>
            </a:pPr>
            <a:r>
              <a:rPr lang="en-US" sz="2490" b="1">
                <a:solidFill>
                  <a:srgbClr val="000000"/>
                </a:solidFill>
                <a:latin typeface="Poppins Medium Bold"/>
                <a:ea typeface="Poppins Medium Bold"/>
                <a:cs typeface="Poppins Medium Bold"/>
                <a:sym typeface="Poppins Medium Bold"/>
              </a:rPr>
              <a:t>kehon</a:t>
            </a:r>
          </a:p>
          <a:p>
            <a:pPr algn="ctr">
              <a:lnSpc>
                <a:spcPts val="3486"/>
              </a:lnSpc>
            </a:pPr>
            <a:r>
              <a:rPr lang="en-US" sz="2490" b="1">
                <a:solidFill>
                  <a:srgbClr val="000000"/>
                </a:solidFill>
                <a:latin typeface="Poppins Medium Bold"/>
                <a:ea typeface="Poppins Medium Bold"/>
                <a:cs typeface="Poppins Medium Bold"/>
                <a:sym typeface="Poppins Medium Bold"/>
              </a:rPr>
              <a:t>toimintakyvylle</a:t>
            </a:r>
          </a:p>
        </p:txBody>
      </p:sp>
      <p:sp>
        <p:nvSpPr>
          <p:cNvPr id="10" name="Freeform 10"/>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4"/>
            <a:stretch>
              <a:fillRect/>
            </a:stretch>
          </a:blipFill>
        </p:spPr>
        <p:txBody>
          <a:bodyPr/>
          <a:lstStyle/>
          <a:p>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84227" y="1419589"/>
            <a:ext cx="8919546" cy="7447821"/>
          </a:xfrm>
          <a:custGeom>
            <a:avLst/>
            <a:gdLst/>
            <a:ahLst/>
            <a:cxnLst/>
            <a:rect l="l" t="t" r="r" b="b"/>
            <a:pathLst>
              <a:path w="8919546" h="7447821">
                <a:moveTo>
                  <a:pt x="0" y="0"/>
                </a:moveTo>
                <a:lnTo>
                  <a:pt x="8919546" y="0"/>
                </a:lnTo>
                <a:lnTo>
                  <a:pt x="8919546" y="7447822"/>
                </a:lnTo>
                <a:lnTo>
                  <a:pt x="0" y="7447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rot="5248884">
            <a:off x="3015111" y="2765844"/>
            <a:ext cx="1103436" cy="416547"/>
          </a:xfrm>
          <a:custGeom>
            <a:avLst/>
            <a:gdLst/>
            <a:ahLst/>
            <a:cxnLst/>
            <a:rect l="l" t="t" r="r" b="b"/>
            <a:pathLst>
              <a:path w="1103436" h="416547">
                <a:moveTo>
                  <a:pt x="0" y="0"/>
                </a:moveTo>
                <a:lnTo>
                  <a:pt x="1103436" y="0"/>
                </a:lnTo>
                <a:lnTo>
                  <a:pt x="1103436" y="416547"/>
                </a:lnTo>
                <a:lnTo>
                  <a:pt x="0" y="41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4" name="TextBox 4"/>
          <p:cNvSpPr txBox="1"/>
          <p:nvPr/>
        </p:nvSpPr>
        <p:spPr>
          <a:xfrm>
            <a:off x="4088412" y="4371362"/>
            <a:ext cx="10111176" cy="1488677"/>
          </a:xfrm>
          <a:prstGeom prst="rect">
            <a:avLst/>
          </a:prstGeom>
        </p:spPr>
        <p:txBody>
          <a:bodyPr lIns="0" tIns="0" rIns="0" bIns="0" rtlCol="0" anchor="t">
            <a:spAutoFit/>
          </a:bodyPr>
          <a:lstStyle/>
          <a:p>
            <a:pPr algn="ctr">
              <a:lnSpc>
                <a:spcPts val="4046"/>
              </a:lnSpc>
            </a:pPr>
            <a:r>
              <a:rPr lang="en-US" sz="2890" b="1">
                <a:solidFill>
                  <a:srgbClr val="000000"/>
                </a:solidFill>
                <a:latin typeface="Poppins Medium Bold"/>
                <a:ea typeface="Poppins Medium Bold"/>
                <a:cs typeface="Poppins Medium Bold"/>
                <a:sym typeface="Poppins Medium Bold"/>
              </a:rPr>
              <a:t>Asioita, jotka </a:t>
            </a:r>
          </a:p>
          <a:p>
            <a:pPr algn="ctr">
              <a:lnSpc>
                <a:spcPts val="4046"/>
              </a:lnSpc>
            </a:pPr>
            <a:r>
              <a:rPr lang="en-US" sz="2890" b="1">
                <a:solidFill>
                  <a:srgbClr val="000000"/>
                </a:solidFill>
                <a:latin typeface="Poppins Medium Bold"/>
                <a:ea typeface="Poppins Medium Bold"/>
                <a:cs typeface="Poppins Medium Bold"/>
                <a:sym typeface="Poppins Medium Bold"/>
              </a:rPr>
              <a:t>ovat tärkeitä</a:t>
            </a:r>
          </a:p>
          <a:p>
            <a:pPr algn="ctr">
              <a:lnSpc>
                <a:spcPts val="4046"/>
              </a:lnSpc>
            </a:pPr>
            <a:r>
              <a:rPr lang="en-US" sz="2890" b="1">
                <a:solidFill>
                  <a:srgbClr val="000000"/>
                </a:solidFill>
                <a:latin typeface="Poppins Medium Bold"/>
                <a:ea typeface="Poppins Medium Bold"/>
                <a:cs typeface="Poppins Medium Bold"/>
                <a:sym typeface="Poppins Medium Bold"/>
              </a:rPr>
              <a:t>keholle</a:t>
            </a:r>
          </a:p>
        </p:txBody>
      </p:sp>
      <p:sp>
        <p:nvSpPr>
          <p:cNvPr id="5" name="Freeform 5"/>
          <p:cNvSpPr/>
          <p:nvPr/>
        </p:nvSpPr>
        <p:spPr>
          <a:xfrm rot="-7481494">
            <a:off x="1585634" y="7295343"/>
            <a:ext cx="1103436" cy="416547"/>
          </a:xfrm>
          <a:custGeom>
            <a:avLst/>
            <a:gdLst/>
            <a:ahLst/>
            <a:cxnLst/>
            <a:rect l="l" t="t" r="r" b="b"/>
            <a:pathLst>
              <a:path w="1103436" h="416547">
                <a:moveTo>
                  <a:pt x="0" y="0"/>
                </a:moveTo>
                <a:lnTo>
                  <a:pt x="1103436" y="0"/>
                </a:lnTo>
                <a:lnTo>
                  <a:pt x="1103436" y="416547"/>
                </a:lnTo>
                <a:lnTo>
                  <a:pt x="0" y="416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6" name="TextBox 6"/>
          <p:cNvSpPr txBox="1"/>
          <p:nvPr/>
        </p:nvSpPr>
        <p:spPr>
          <a:xfrm>
            <a:off x="11411943" y="489585"/>
            <a:ext cx="722709"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Uni</a:t>
            </a:r>
          </a:p>
        </p:txBody>
      </p:sp>
      <p:sp>
        <p:nvSpPr>
          <p:cNvPr id="7" name="TextBox 7"/>
          <p:cNvSpPr txBox="1"/>
          <p:nvPr/>
        </p:nvSpPr>
        <p:spPr>
          <a:xfrm>
            <a:off x="13603773" y="2638202"/>
            <a:ext cx="2383260"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Lepo</a:t>
            </a:r>
          </a:p>
        </p:txBody>
      </p:sp>
      <p:sp>
        <p:nvSpPr>
          <p:cNvPr id="8" name="TextBox 8"/>
          <p:cNvSpPr txBox="1"/>
          <p:nvPr/>
        </p:nvSpPr>
        <p:spPr>
          <a:xfrm>
            <a:off x="13077914" y="7646182"/>
            <a:ext cx="2383260"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Ravinto</a:t>
            </a:r>
          </a:p>
        </p:txBody>
      </p:sp>
      <p:sp>
        <p:nvSpPr>
          <p:cNvPr id="9" name="TextBox 9"/>
          <p:cNvSpPr txBox="1"/>
          <p:nvPr/>
        </p:nvSpPr>
        <p:spPr>
          <a:xfrm>
            <a:off x="1652088" y="8328296"/>
            <a:ext cx="4420966"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Terveydenhuolto</a:t>
            </a:r>
          </a:p>
        </p:txBody>
      </p:sp>
      <p:sp>
        <p:nvSpPr>
          <p:cNvPr id="10" name="TextBox 10"/>
          <p:cNvSpPr txBox="1"/>
          <p:nvPr/>
        </p:nvSpPr>
        <p:spPr>
          <a:xfrm>
            <a:off x="1652088" y="6007107"/>
            <a:ext cx="3632176" cy="605155"/>
          </a:xfrm>
          <a:prstGeom prst="rect">
            <a:avLst/>
          </a:prstGeom>
        </p:spPr>
        <p:txBody>
          <a:bodyPr lIns="0" tIns="0" rIns="0" bIns="0" rtlCol="0" anchor="t">
            <a:spAutoFit/>
          </a:bodyPr>
          <a:lstStyle/>
          <a:p>
            <a:pPr algn="ctr">
              <a:lnSpc>
                <a:spcPts val="4969"/>
              </a:lnSpc>
            </a:pPr>
            <a:r>
              <a:rPr lang="en-US" sz="3549">
                <a:solidFill>
                  <a:srgbClr val="000000"/>
                </a:solidFill>
                <a:latin typeface="Poppins Medium"/>
                <a:ea typeface="Poppins Medium"/>
                <a:cs typeface="Poppins Medium"/>
                <a:sym typeface="Poppins Medium"/>
              </a:rPr>
              <a:t>Liikunta</a:t>
            </a:r>
          </a:p>
        </p:txBody>
      </p:sp>
      <p:sp>
        <p:nvSpPr>
          <p:cNvPr id="11" name="TextBox 11"/>
          <p:cNvSpPr txBox="1"/>
          <p:nvPr/>
        </p:nvSpPr>
        <p:spPr>
          <a:xfrm>
            <a:off x="1028700" y="489585"/>
            <a:ext cx="5076259" cy="1834382"/>
          </a:xfrm>
          <a:prstGeom prst="rect">
            <a:avLst/>
          </a:prstGeom>
        </p:spPr>
        <p:txBody>
          <a:bodyPr lIns="0" tIns="0" rIns="0" bIns="0" rtlCol="0" anchor="t">
            <a:spAutoFit/>
          </a:bodyPr>
          <a:lstStyle/>
          <a:p>
            <a:pPr algn="ctr">
              <a:lnSpc>
                <a:spcPts val="4942"/>
              </a:lnSpc>
            </a:pPr>
            <a:r>
              <a:rPr lang="en-US" sz="3530">
                <a:solidFill>
                  <a:srgbClr val="000000"/>
                </a:solidFill>
                <a:latin typeface="Poppins Medium"/>
                <a:ea typeface="Poppins Medium"/>
                <a:cs typeface="Poppins Medium"/>
                <a:sym typeface="Poppins Medium"/>
              </a:rPr>
              <a:t>Riskikäyttäytymisen</a:t>
            </a:r>
          </a:p>
          <a:p>
            <a:pPr algn="ctr">
              <a:lnSpc>
                <a:spcPts val="4942"/>
              </a:lnSpc>
            </a:pPr>
            <a:r>
              <a:rPr lang="en-US" sz="3530">
                <a:solidFill>
                  <a:srgbClr val="000000"/>
                </a:solidFill>
                <a:latin typeface="Poppins Medium"/>
                <a:ea typeface="Poppins Medium"/>
                <a:cs typeface="Poppins Medium"/>
                <a:sym typeface="Poppins Medium"/>
              </a:rPr>
              <a:t>tiedostaminen ja</a:t>
            </a:r>
          </a:p>
          <a:p>
            <a:pPr algn="ctr">
              <a:lnSpc>
                <a:spcPts val="4942"/>
              </a:lnSpc>
            </a:pPr>
            <a:r>
              <a:rPr lang="en-US" sz="3530">
                <a:solidFill>
                  <a:srgbClr val="000000"/>
                </a:solidFill>
                <a:latin typeface="Poppins Medium"/>
                <a:ea typeface="Poppins Medium"/>
                <a:cs typeface="Poppins Medium"/>
                <a:sym typeface="Poppins Medium"/>
              </a:rPr>
              <a:t>välttäminen</a:t>
            </a:r>
          </a:p>
        </p:txBody>
      </p:sp>
      <p:sp>
        <p:nvSpPr>
          <p:cNvPr id="12" name="TextBox 12"/>
          <p:cNvSpPr txBox="1"/>
          <p:nvPr/>
        </p:nvSpPr>
        <p:spPr>
          <a:xfrm>
            <a:off x="343367" y="3958298"/>
            <a:ext cx="3455779" cy="1634490"/>
          </a:xfrm>
          <a:prstGeom prst="rect">
            <a:avLst/>
          </a:prstGeom>
        </p:spPr>
        <p:txBody>
          <a:bodyPr lIns="0" tIns="0" rIns="0" bIns="0" rtlCol="0" anchor="t">
            <a:spAutoFit/>
          </a:bodyPr>
          <a:lstStyle/>
          <a:p>
            <a:pPr algn="ctr">
              <a:lnSpc>
                <a:spcPts val="4409"/>
              </a:lnSpc>
            </a:pPr>
            <a:r>
              <a:rPr lang="en-US" sz="3150">
                <a:solidFill>
                  <a:srgbClr val="000000"/>
                </a:solidFill>
                <a:latin typeface="Poppins Medium"/>
                <a:ea typeface="Poppins Medium"/>
                <a:cs typeface="Poppins Medium"/>
                <a:sym typeface="Poppins Medium"/>
              </a:rPr>
              <a:t>Ehkäisyn kannalta</a:t>
            </a:r>
          </a:p>
          <a:p>
            <a:pPr algn="ctr">
              <a:lnSpc>
                <a:spcPts val="4409"/>
              </a:lnSpc>
            </a:pPr>
            <a:r>
              <a:rPr lang="en-US" sz="3150">
                <a:solidFill>
                  <a:srgbClr val="000000"/>
                </a:solidFill>
                <a:latin typeface="Poppins Medium"/>
                <a:ea typeface="Poppins Medium"/>
                <a:cs typeface="Poppins Medium"/>
                <a:sym typeface="Poppins Medium"/>
              </a:rPr>
              <a:t>olennaista!</a:t>
            </a:r>
          </a:p>
        </p:txBody>
      </p:sp>
      <p:sp>
        <p:nvSpPr>
          <p:cNvPr id="13" name="Freeform 13"/>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6"/>
            <a:stretch>
              <a:fillRect/>
            </a:stretch>
          </a:blipFill>
        </p:spPr>
        <p:txBody>
          <a:bodyPr/>
          <a:lstStyle/>
          <a:p>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2"/>
            <a:stretch>
              <a:fillRect/>
            </a:stretch>
          </a:blipFill>
        </p:spPr>
        <p:txBody>
          <a:bodyPr/>
          <a:lstStyle/>
          <a:p>
            <a:endParaRPr lang="fi-FI"/>
          </a:p>
        </p:txBody>
      </p:sp>
      <p:sp>
        <p:nvSpPr>
          <p:cNvPr id="3" name="TextBox 3"/>
          <p:cNvSpPr txBox="1"/>
          <p:nvPr/>
        </p:nvSpPr>
        <p:spPr>
          <a:xfrm>
            <a:off x="703709" y="3489538"/>
            <a:ext cx="16880582" cy="7158990"/>
          </a:xfrm>
          <a:prstGeom prst="rect">
            <a:avLst/>
          </a:prstGeom>
        </p:spPr>
        <p:txBody>
          <a:bodyPr lIns="0" tIns="0" rIns="0" bIns="0" rtlCol="0" anchor="t">
            <a:spAutoFit/>
          </a:bodyPr>
          <a:lstStyle/>
          <a:p>
            <a:pPr algn="ctr">
              <a:lnSpc>
                <a:spcPts val="4409"/>
              </a:lnSpc>
            </a:pPr>
            <a:r>
              <a:rPr lang="en-US" sz="3150">
                <a:solidFill>
                  <a:srgbClr val="000000"/>
                </a:solidFill>
                <a:latin typeface="Poppins Medium"/>
                <a:ea typeface="Poppins Medium"/>
                <a:cs typeface="Poppins Medium"/>
                <a:sym typeface="Poppins Medium"/>
              </a:rPr>
              <a:t>Erilaiset tunteet voivat yllyttää käyttäytymään riskialttiisti. On kuitenkin </a:t>
            </a:r>
          </a:p>
          <a:p>
            <a:pPr algn="ctr">
              <a:lnSpc>
                <a:spcPts val="4409"/>
              </a:lnSpc>
            </a:pPr>
            <a:r>
              <a:rPr lang="en-US" sz="3150">
                <a:solidFill>
                  <a:srgbClr val="000000"/>
                </a:solidFill>
                <a:latin typeface="Poppins Medium"/>
                <a:ea typeface="Poppins Medium"/>
                <a:cs typeface="Poppins Medium"/>
                <a:sym typeface="Poppins Medium"/>
              </a:rPr>
              <a:t>tärkeää huomioida, että vaikka tuntuisi miltä, voimme valita miten käyttäydymme,</a:t>
            </a:r>
          </a:p>
          <a:p>
            <a:pPr algn="ctr">
              <a:lnSpc>
                <a:spcPts val="4409"/>
              </a:lnSpc>
            </a:pPr>
            <a:endParaRPr lang="en-US" sz="3150">
              <a:solidFill>
                <a:srgbClr val="000000"/>
              </a:solidFill>
              <a:latin typeface="Poppins Medium"/>
              <a:ea typeface="Poppins Medium"/>
              <a:cs typeface="Poppins Medium"/>
              <a:sym typeface="Poppins Medium"/>
            </a:endParaRPr>
          </a:p>
          <a:p>
            <a:pPr algn="l">
              <a:lnSpc>
                <a:spcPts val="4409"/>
              </a:lnSpc>
            </a:pPr>
            <a:r>
              <a:rPr lang="en-US" sz="3150">
                <a:solidFill>
                  <a:srgbClr val="000000"/>
                </a:solidFill>
                <a:latin typeface="Poppins Medium"/>
                <a:ea typeface="Poppins Medium"/>
                <a:cs typeface="Poppins Medium"/>
                <a:sym typeface="Poppins Medium"/>
              </a:rPr>
              <a:t>→ Voin valita syöväni ruokaa, koska minulla on nälkä, vaikka pelottaisi, että lihon.</a:t>
            </a:r>
          </a:p>
          <a:p>
            <a:pPr algn="l">
              <a:lnSpc>
                <a:spcPts val="4409"/>
              </a:lnSpc>
            </a:pPr>
            <a:r>
              <a:rPr lang="en-US" sz="3150">
                <a:solidFill>
                  <a:srgbClr val="000000"/>
                </a:solidFill>
                <a:latin typeface="Poppins Medium"/>
                <a:ea typeface="Poppins Medium"/>
                <a:cs typeface="Poppins Medium"/>
                <a:sym typeface="Poppins Medium"/>
              </a:rPr>
              <a:t>→ Voin valita juovani vettä, vaikka tekisi mieli limua.</a:t>
            </a:r>
          </a:p>
          <a:p>
            <a:pPr algn="l">
              <a:lnSpc>
                <a:spcPts val="4409"/>
              </a:lnSpc>
            </a:pPr>
            <a:r>
              <a:rPr lang="en-US" sz="3150">
                <a:solidFill>
                  <a:srgbClr val="000000"/>
                </a:solidFill>
                <a:latin typeface="Poppins Medium"/>
                <a:ea typeface="Poppins Medium"/>
                <a:cs typeface="Poppins Medium"/>
                <a:sym typeface="Poppins Medium"/>
              </a:rPr>
              <a:t>→ Voin valita lähteä kävelylle, vaikka tekisi mieli pelata kännykällä.</a:t>
            </a:r>
          </a:p>
          <a:p>
            <a:pPr algn="l">
              <a:lnSpc>
                <a:spcPts val="4409"/>
              </a:lnSpc>
            </a:pPr>
            <a:r>
              <a:rPr lang="en-US" sz="3150">
                <a:solidFill>
                  <a:srgbClr val="000000"/>
                </a:solidFill>
                <a:latin typeface="Poppins Medium"/>
                <a:ea typeface="Poppins Medium"/>
                <a:cs typeface="Poppins Medium"/>
                <a:sym typeface="Poppins Medium"/>
              </a:rPr>
              <a:t>→ Voin valita lähteä kaverille kylään, vaikka ahdistaisi.</a:t>
            </a:r>
          </a:p>
          <a:p>
            <a:pPr algn="l">
              <a:lnSpc>
                <a:spcPts val="4409"/>
              </a:lnSpc>
            </a:pPr>
            <a:r>
              <a:rPr lang="en-US" sz="3150">
                <a:solidFill>
                  <a:srgbClr val="000000"/>
                </a:solidFill>
                <a:latin typeface="Poppins Medium"/>
                <a:ea typeface="Poppins Medium"/>
                <a:cs typeface="Poppins Medium"/>
                <a:sym typeface="Poppins Medium"/>
              </a:rPr>
              <a:t>→ Voin valita käyttää kondomia, vaikka hävettää sen laittaminen päälle.</a:t>
            </a:r>
          </a:p>
          <a:p>
            <a:pPr algn="ctr">
              <a:lnSpc>
                <a:spcPts val="4409"/>
              </a:lnSpc>
            </a:pPr>
            <a:endParaRPr lang="en-US" sz="3150">
              <a:solidFill>
                <a:srgbClr val="000000"/>
              </a:solidFill>
              <a:latin typeface="Poppins Medium"/>
              <a:ea typeface="Poppins Medium"/>
              <a:cs typeface="Poppins Medium"/>
              <a:sym typeface="Poppins Medium"/>
            </a:endParaRPr>
          </a:p>
          <a:p>
            <a:pPr algn="ctr">
              <a:lnSpc>
                <a:spcPts val="4409"/>
              </a:lnSpc>
            </a:pPr>
            <a:endParaRPr lang="en-US" sz="3150">
              <a:solidFill>
                <a:srgbClr val="000000"/>
              </a:solidFill>
              <a:latin typeface="Poppins Medium"/>
              <a:ea typeface="Poppins Medium"/>
              <a:cs typeface="Poppins Medium"/>
              <a:sym typeface="Poppins Medium"/>
            </a:endParaRPr>
          </a:p>
          <a:p>
            <a:pPr algn="ctr">
              <a:lnSpc>
                <a:spcPts val="4409"/>
              </a:lnSpc>
            </a:pPr>
            <a:endParaRPr lang="en-US" sz="3150">
              <a:solidFill>
                <a:srgbClr val="000000"/>
              </a:solidFill>
              <a:latin typeface="Poppins Medium"/>
              <a:ea typeface="Poppins Medium"/>
              <a:cs typeface="Poppins Medium"/>
              <a:sym typeface="Poppins Medium"/>
            </a:endParaRPr>
          </a:p>
          <a:p>
            <a:pPr algn="ctr">
              <a:lnSpc>
                <a:spcPts val="4409"/>
              </a:lnSpc>
            </a:pPr>
            <a:endParaRPr lang="en-US" sz="3150">
              <a:solidFill>
                <a:srgbClr val="000000"/>
              </a:solidFill>
              <a:latin typeface="Poppins Medium"/>
              <a:ea typeface="Poppins Medium"/>
              <a:cs typeface="Poppins Medium"/>
              <a:sym typeface="Poppins Medium"/>
            </a:endParaRPr>
          </a:p>
          <a:p>
            <a:pPr algn="ctr">
              <a:lnSpc>
                <a:spcPts val="4409"/>
              </a:lnSpc>
            </a:pPr>
            <a:endParaRPr lang="en-US" sz="3150">
              <a:solidFill>
                <a:srgbClr val="000000"/>
              </a:solidFill>
              <a:latin typeface="Poppins Medium"/>
              <a:ea typeface="Poppins Medium"/>
              <a:cs typeface="Poppins Medium"/>
              <a:sym typeface="Poppins Medium"/>
            </a:endParaRPr>
          </a:p>
        </p:txBody>
      </p:sp>
      <p:grpSp>
        <p:nvGrpSpPr>
          <p:cNvPr id="4" name="Group 4"/>
          <p:cNvGrpSpPr/>
          <p:nvPr/>
        </p:nvGrpSpPr>
        <p:grpSpPr>
          <a:xfrm>
            <a:off x="1028700" y="8493385"/>
            <a:ext cx="13282487" cy="1529830"/>
            <a:chOff x="0" y="0"/>
            <a:chExt cx="3498268" cy="402918"/>
          </a:xfrm>
        </p:grpSpPr>
        <p:sp>
          <p:nvSpPr>
            <p:cNvPr id="5" name="Freeform 5"/>
            <p:cNvSpPr/>
            <p:nvPr/>
          </p:nvSpPr>
          <p:spPr>
            <a:xfrm>
              <a:off x="0" y="0"/>
              <a:ext cx="3498268" cy="402918"/>
            </a:xfrm>
            <a:custGeom>
              <a:avLst/>
              <a:gdLst/>
              <a:ahLst/>
              <a:cxnLst/>
              <a:rect l="l" t="t" r="r" b="b"/>
              <a:pathLst>
                <a:path w="3498268" h="402918">
                  <a:moveTo>
                    <a:pt x="29726" y="0"/>
                  </a:moveTo>
                  <a:lnTo>
                    <a:pt x="3468542" y="0"/>
                  </a:lnTo>
                  <a:cubicBezTo>
                    <a:pt x="3476426" y="0"/>
                    <a:pt x="3483987" y="3132"/>
                    <a:pt x="3489562" y="8707"/>
                  </a:cubicBezTo>
                  <a:cubicBezTo>
                    <a:pt x="3495136" y="14281"/>
                    <a:pt x="3498268" y="21842"/>
                    <a:pt x="3498268" y="29726"/>
                  </a:cubicBezTo>
                  <a:lnTo>
                    <a:pt x="3498268" y="373192"/>
                  </a:lnTo>
                  <a:cubicBezTo>
                    <a:pt x="3498268" y="381076"/>
                    <a:pt x="3495136" y="388637"/>
                    <a:pt x="3489562" y="394212"/>
                  </a:cubicBezTo>
                  <a:cubicBezTo>
                    <a:pt x="3483987" y="399786"/>
                    <a:pt x="3476426" y="402918"/>
                    <a:pt x="3468542" y="402918"/>
                  </a:cubicBezTo>
                  <a:lnTo>
                    <a:pt x="29726" y="402918"/>
                  </a:lnTo>
                  <a:cubicBezTo>
                    <a:pt x="13309" y="402918"/>
                    <a:pt x="0" y="389609"/>
                    <a:pt x="0" y="373192"/>
                  </a:cubicBezTo>
                  <a:lnTo>
                    <a:pt x="0" y="29726"/>
                  </a:lnTo>
                  <a:cubicBezTo>
                    <a:pt x="0" y="21842"/>
                    <a:pt x="3132" y="14281"/>
                    <a:pt x="8707" y="8707"/>
                  </a:cubicBezTo>
                  <a:cubicBezTo>
                    <a:pt x="14281" y="3132"/>
                    <a:pt x="21842" y="0"/>
                    <a:pt x="29726" y="0"/>
                  </a:cubicBezTo>
                  <a:close/>
                </a:path>
              </a:pathLst>
            </a:custGeom>
            <a:solidFill>
              <a:srgbClr val="6ABE28"/>
            </a:solidFill>
          </p:spPr>
          <p:txBody>
            <a:bodyPr/>
            <a:lstStyle/>
            <a:p>
              <a:endParaRPr lang="fi-FI"/>
            </a:p>
          </p:txBody>
        </p:sp>
        <p:sp>
          <p:nvSpPr>
            <p:cNvPr id="6" name="TextBox 6"/>
            <p:cNvSpPr txBox="1"/>
            <p:nvPr/>
          </p:nvSpPr>
          <p:spPr>
            <a:xfrm>
              <a:off x="0" y="-38100"/>
              <a:ext cx="3498268" cy="441018"/>
            </a:xfrm>
            <a:prstGeom prst="rect">
              <a:avLst/>
            </a:prstGeom>
          </p:spPr>
          <p:txBody>
            <a:bodyPr lIns="50800" tIns="50800" rIns="50800" bIns="50800" rtlCol="0" anchor="ctr"/>
            <a:lstStyle/>
            <a:p>
              <a:pPr algn="ctr">
                <a:lnSpc>
                  <a:spcPts val="3486"/>
                </a:lnSpc>
              </a:pPr>
              <a:r>
                <a:rPr lang="en-US" sz="2490" b="1">
                  <a:solidFill>
                    <a:srgbClr val="FFFFFF"/>
                  </a:solidFill>
                  <a:latin typeface="Poppins Medium Bold"/>
                  <a:ea typeface="Poppins Medium Bold"/>
                  <a:cs typeface="Poppins Medium Bold"/>
                  <a:sym typeface="Poppins Medium Bold"/>
                </a:rPr>
                <a:t>On myös tärkeää huomioida, että esimerkiksi</a:t>
              </a:r>
            </a:p>
            <a:p>
              <a:pPr algn="ctr">
                <a:lnSpc>
                  <a:spcPts val="3486"/>
                </a:lnSpc>
              </a:pPr>
              <a:r>
                <a:rPr lang="en-US" sz="2490" b="1">
                  <a:solidFill>
                    <a:srgbClr val="FFFFFF"/>
                  </a:solidFill>
                  <a:latin typeface="Poppins Medium Bold"/>
                  <a:ea typeface="Poppins Medium Bold"/>
                  <a:cs typeface="Poppins Medium Bold"/>
                  <a:sym typeface="Poppins Medium Bold"/>
                </a:rPr>
                <a:t>päihteet voivat alentaa kykyä arvioida riskejä, joten riskejä saattaa ottaa helpommin, jos on käyttänyt päihteitä</a:t>
              </a:r>
            </a:p>
          </p:txBody>
        </p:sp>
      </p:grpSp>
      <p:sp>
        <p:nvSpPr>
          <p:cNvPr id="7" name="TextBox 7"/>
          <p:cNvSpPr txBox="1"/>
          <p:nvPr/>
        </p:nvSpPr>
        <p:spPr>
          <a:xfrm>
            <a:off x="1807642" y="923925"/>
            <a:ext cx="14672715" cy="1996189"/>
          </a:xfrm>
          <a:prstGeom prst="rect">
            <a:avLst/>
          </a:prstGeom>
        </p:spPr>
        <p:txBody>
          <a:bodyPr lIns="0" tIns="0" rIns="0" bIns="0" rtlCol="0" anchor="t">
            <a:spAutoFit/>
          </a:bodyPr>
          <a:lstStyle/>
          <a:p>
            <a:pPr algn="ctr">
              <a:lnSpc>
                <a:spcPts val="8098"/>
              </a:lnSpc>
            </a:pPr>
            <a:r>
              <a:rPr lang="en-US" sz="5784">
                <a:solidFill>
                  <a:srgbClr val="000000"/>
                </a:solidFill>
                <a:latin typeface="Poppins Medium"/>
                <a:ea typeface="Poppins Medium"/>
                <a:cs typeface="Poppins Medium"/>
                <a:sym typeface="Poppins Medium"/>
              </a:rPr>
              <a:t>Kehoa</a:t>
            </a:r>
            <a:r>
              <a:rPr lang="en-US" sz="5784">
                <a:solidFill>
                  <a:srgbClr val="6ABE28"/>
                </a:solidFill>
                <a:latin typeface="Poppins Medium"/>
                <a:ea typeface="Poppins Medium"/>
                <a:cs typeface="Poppins Medium"/>
                <a:sym typeface="Poppins Medium"/>
              </a:rPr>
              <a:t> kannattaa valita kohdella viisaasti, </a:t>
            </a:r>
            <a:r>
              <a:rPr lang="en-US" sz="5784">
                <a:solidFill>
                  <a:srgbClr val="000000"/>
                </a:solidFill>
                <a:latin typeface="Poppins Medium"/>
                <a:ea typeface="Poppins Medium"/>
                <a:cs typeface="Poppins Medium"/>
                <a:sym typeface="Poppins Medium"/>
              </a:rPr>
              <a:t>vaikka tuntuisi miltä!</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59744" y="3411539"/>
            <a:ext cx="14968511" cy="5005705"/>
          </a:xfrm>
          <a:prstGeom prst="rect">
            <a:avLst/>
          </a:prstGeom>
        </p:spPr>
        <p:txBody>
          <a:bodyPr lIns="0" tIns="0" rIns="0" bIns="0" rtlCol="0" anchor="t">
            <a:spAutoFit/>
          </a:bodyPr>
          <a:lstStyle/>
          <a:p>
            <a:pPr algn="ctr">
              <a:lnSpc>
                <a:spcPts val="4969"/>
              </a:lnSpc>
              <a:spcBef>
                <a:spcPct val="0"/>
              </a:spcBef>
            </a:pPr>
            <a:r>
              <a:rPr lang="en-US" sz="3549" b="1">
                <a:solidFill>
                  <a:srgbClr val="000000"/>
                </a:solidFill>
                <a:latin typeface="Poppins Medium"/>
                <a:ea typeface="Poppins Medium"/>
                <a:cs typeface="Poppins Medium"/>
                <a:sym typeface="Poppins Medium"/>
              </a:rPr>
              <a:t>Siksi on tärkeää tutustua esimerkiksi kondomin käyttöön etukäteen sekä tehdä päätös sen käyttämisestä , vaikka kondomi tekisi mieli jättää pois syystä tai toisesta. Lisäksi ehkäisyn käytöstä on tärkeää keskustella kumppanin kanssa jo ennen seksiä. </a:t>
            </a:r>
          </a:p>
          <a:p>
            <a:pPr algn="ctr">
              <a:lnSpc>
                <a:spcPts val="4969"/>
              </a:lnSpc>
              <a:spcBef>
                <a:spcPct val="0"/>
              </a:spcBef>
            </a:pPr>
            <a:endParaRPr lang="en-US" sz="3549" b="1">
              <a:solidFill>
                <a:srgbClr val="000000"/>
              </a:solidFill>
              <a:latin typeface="Poppins Medium"/>
              <a:ea typeface="Poppins Medium"/>
              <a:cs typeface="Poppins Medium"/>
              <a:sym typeface="Poppins Medium"/>
            </a:endParaRPr>
          </a:p>
          <a:p>
            <a:pPr algn="ctr">
              <a:lnSpc>
                <a:spcPts val="4969"/>
              </a:lnSpc>
              <a:spcBef>
                <a:spcPct val="0"/>
              </a:spcBef>
            </a:pPr>
            <a:r>
              <a:rPr lang="en-US" sz="3549" b="1">
                <a:solidFill>
                  <a:srgbClr val="000000"/>
                </a:solidFill>
                <a:latin typeface="Poppins Medium"/>
                <a:ea typeface="Poppins Medium"/>
                <a:cs typeface="Poppins Medium"/>
                <a:sym typeface="Poppins Medium"/>
              </a:rPr>
              <a:t>Kun on päättänyt toimia jollain tavalla, ei niin herkästi ole tunteiden vietävissä. </a:t>
            </a:r>
          </a:p>
        </p:txBody>
      </p:sp>
      <p:grpSp>
        <p:nvGrpSpPr>
          <p:cNvPr id="3" name="Group 3"/>
          <p:cNvGrpSpPr/>
          <p:nvPr/>
        </p:nvGrpSpPr>
        <p:grpSpPr>
          <a:xfrm>
            <a:off x="1028700" y="481895"/>
            <a:ext cx="16230600" cy="2217612"/>
            <a:chOff x="0" y="0"/>
            <a:chExt cx="4274726" cy="584062"/>
          </a:xfrm>
        </p:grpSpPr>
        <p:sp>
          <p:nvSpPr>
            <p:cNvPr id="4" name="Freeform 4"/>
            <p:cNvSpPr/>
            <p:nvPr/>
          </p:nvSpPr>
          <p:spPr>
            <a:xfrm>
              <a:off x="0" y="0"/>
              <a:ext cx="4274726" cy="584062"/>
            </a:xfrm>
            <a:custGeom>
              <a:avLst/>
              <a:gdLst/>
              <a:ahLst/>
              <a:cxnLst/>
              <a:rect l="l" t="t" r="r" b="b"/>
              <a:pathLst>
                <a:path w="4274726" h="584062">
                  <a:moveTo>
                    <a:pt x="4071526" y="0"/>
                  </a:moveTo>
                  <a:cubicBezTo>
                    <a:pt x="4183750" y="0"/>
                    <a:pt x="4274726" y="130747"/>
                    <a:pt x="4274726" y="292031"/>
                  </a:cubicBezTo>
                  <a:cubicBezTo>
                    <a:pt x="4274726" y="453316"/>
                    <a:pt x="4183750" y="584062"/>
                    <a:pt x="4071526" y="584062"/>
                  </a:cubicBezTo>
                  <a:lnTo>
                    <a:pt x="203200" y="584062"/>
                  </a:lnTo>
                  <a:cubicBezTo>
                    <a:pt x="90976" y="584062"/>
                    <a:pt x="0" y="453316"/>
                    <a:pt x="0" y="292031"/>
                  </a:cubicBezTo>
                  <a:cubicBezTo>
                    <a:pt x="0" y="130747"/>
                    <a:pt x="90976" y="0"/>
                    <a:pt x="203200" y="0"/>
                  </a:cubicBezTo>
                  <a:close/>
                </a:path>
              </a:pathLst>
            </a:custGeom>
            <a:solidFill>
              <a:srgbClr val="6ABE28">
                <a:alpha val="40784"/>
              </a:srgbClr>
            </a:solidFill>
          </p:spPr>
          <p:txBody>
            <a:bodyPr/>
            <a:lstStyle/>
            <a:p>
              <a:endParaRPr lang="fi-FI"/>
            </a:p>
          </p:txBody>
        </p:sp>
        <p:sp>
          <p:nvSpPr>
            <p:cNvPr id="5" name="TextBox 5"/>
            <p:cNvSpPr txBox="1"/>
            <p:nvPr/>
          </p:nvSpPr>
          <p:spPr>
            <a:xfrm>
              <a:off x="0" y="-38100"/>
              <a:ext cx="4274726" cy="62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40966" y="962025"/>
            <a:ext cx="16806069" cy="1190678"/>
          </a:xfrm>
          <a:prstGeom prst="rect">
            <a:avLst/>
          </a:prstGeom>
        </p:spPr>
        <p:txBody>
          <a:bodyPr lIns="0" tIns="0" rIns="0" bIns="0" rtlCol="0" anchor="t">
            <a:spAutoFit/>
          </a:bodyPr>
          <a:lstStyle/>
          <a:p>
            <a:pPr algn="ctr">
              <a:lnSpc>
                <a:spcPts val="4836"/>
              </a:lnSpc>
            </a:pPr>
            <a:r>
              <a:rPr lang="en-US" sz="3454">
                <a:solidFill>
                  <a:srgbClr val="000000"/>
                </a:solidFill>
                <a:latin typeface="Poppins Medium"/>
                <a:ea typeface="Poppins Medium"/>
                <a:cs typeface="Poppins Medium"/>
                <a:sym typeface="Poppins Medium"/>
              </a:rPr>
              <a:t>Voimakkaat tunnekokemukset voivat yllyttää</a:t>
            </a:r>
          </a:p>
          <a:p>
            <a:pPr algn="ctr">
              <a:lnSpc>
                <a:spcPts val="4836"/>
              </a:lnSpc>
            </a:pPr>
            <a:r>
              <a:rPr lang="en-US" sz="3454">
                <a:solidFill>
                  <a:srgbClr val="000000"/>
                </a:solidFill>
                <a:latin typeface="Poppins Medium"/>
                <a:ea typeface="Poppins Medium"/>
                <a:cs typeface="Poppins Medium"/>
                <a:sym typeface="Poppins Medium"/>
              </a:rPr>
              <a:t>harkitsemattomaan käyttäytymiseen.</a:t>
            </a:r>
          </a:p>
        </p:txBody>
      </p:sp>
      <p:sp>
        <p:nvSpPr>
          <p:cNvPr id="7" name="Freeform 7"/>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2"/>
            <a:stretch>
              <a:fillRect/>
            </a:stretch>
          </a:blipFill>
        </p:spPr>
        <p:txBody>
          <a:bodyPr/>
          <a:lstStyle/>
          <a:p>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61534" y="716280"/>
            <a:ext cx="5164931" cy="671196"/>
          </a:xfrm>
          <a:prstGeom prst="rect">
            <a:avLst/>
          </a:prstGeom>
        </p:spPr>
        <p:txBody>
          <a:bodyPr lIns="0" tIns="0" rIns="0" bIns="0" rtlCol="0" anchor="t">
            <a:spAutoFit/>
          </a:bodyPr>
          <a:lstStyle/>
          <a:p>
            <a:pPr algn="ctr">
              <a:lnSpc>
                <a:spcPts val="5529"/>
              </a:lnSpc>
            </a:pPr>
            <a:r>
              <a:rPr lang="en-US" sz="3949">
                <a:solidFill>
                  <a:srgbClr val="000000"/>
                </a:solidFill>
                <a:latin typeface="Poppins Medium"/>
                <a:ea typeface="Poppins Medium"/>
                <a:cs typeface="Poppins Medium"/>
                <a:sym typeface="Poppins Medium"/>
              </a:rPr>
              <a:t>Lähteitä ja lisätietoa</a:t>
            </a:r>
          </a:p>
        </p:txBody>
      </p:sp>
      <p:sp>
        <p:nvSpPr>
          <p:cNvPr id="3" name="TextBox 3"/>
          <p:cNvSpPr txBox="1"/>
          <p:nvPr/>
        </p:nvSpPr>
        <p:spPr>
          <a:xfrm>
            <a:off x="1716608" y="2352297"/>
            <a:ext cx="13737332" cy="9921240"/>
          </a:xfrm>
          <a:prstGeom prst="rect">
            <a:avLst/>
          </a:prstGeom>
        </p:spPr>
        <p:txBody>
          <a:bodyPr lIns="0" tIns="0" rIns="0" bIns="0" rtlCol="0" anchor="t">
            <a:spAutoFit/>
          </a:bodyPr>
          <a:lstStyle/>
          <a:p>
            <a:pPr algn="l">
              <a:lnSpc>
                <a:spcPts val="4409"/>
              </a:lnSpc>
            </a:pPr>
            <a:r>
              <a:rPr lang="en-US" sz="3150" u="sng">
                <a:solidFill>
                  <a:srgbClr val="000000"/>
                </a:solidFill>
                <a:latin typeface="Poppins Medium"/>
                <a:ea typeface="Poppins Medium"/>
                <a:cs typeface="Poppins Medium"/>
                <a:sym typeface="Poppins Medium"/>
                <a:hlinkClick r:id="rId2" tooltip="https://www.vaestoliitto.fi/verkkojulkaisut/seksuaalioikeudet/#publication-content"/>
              </a:rPr>
              <a:t>Seksuaalioikeudet-julkaisu. Väestöliitto, Väestötietosarja 30. (2024)</a:t>
            </a:r>
          </a:p>
          <a:p>
            <a:pPr algn="l">
              <a:lnSpc>
                <a:spcPts val="4409"/>
              </a:lnSpc>
            </a:pPr>
            <a:endParaRPr lang="en-US" sz="3150" u="sng">
              <a:solidFill>
                <a:srgbClr val="000000"/>
              </a:solidFill>
              <a:latin typeface="Poppins Medium"/>
              <a:ea typeface="Poppins Medium"/>
              <a:cs typeface="Poppins Medium"/>
              <a:sym typeface="Poppins Medium"/>
              <a:hlinkClick r:id="rId2" tooltip="https://www.vaestoliitto.fi/verkkojulkaisut/seksuaalioikeudet/#publication-content"/>
            </a:endParaRPr>
          </a:p>
          <a:p>
            <a:pPr algn="l">
              <a:lnSpc>
                <a:spcPts val="4409"/>
              </a:lnSpc>
            </a:pPr>
            <a:r>
              <a:rPr lang="en-US" sz="3150" u="sng">
                <a:solidFill>
                  <a:srgbClr val="000000"/>
                </a:solidFill>
                <a:latin typeface="Poppins Medium"/>
                <a:ea typeface="Poppins Medium"/>
                <a:cs typeface="Poppins Medium"/>
                <a:sym typeface="Poppins Medium"/>
                <a:hlinkClick r:id="rId3" tooltip="https://www.youtube.com/playlist?list=PLFlbNSwyZiEjRYsCkNOrt9uCMelVTsEAn"/>
              </a:rPr>
              <a:t>Poikien Puhelin: Seksuaalioikeudet-videosarja </a:t>
            </a:r>
            <a:r>
              <a:rPr lang="en-US" sz="3150">
                <a:solidFill>
                  <a:srgbClr val="000000"/>
                </a:solidFill>
                <a:latin typeface="Poppins Medium"/>
                <a:ea typeface="Poppins Medium"/>
                <a:cs typeface="Poppins Medium"/>
                <a:sym typeface="Poppins Medium"/>
              </a:rPr>
              <a:t>(Väestöliitto)</a:t>
            </a:r>
          </a:p>
          <a:p>
            <a:pPr algn="l">
              <a:lnSpc>
                <a:spcPts val="4409"/>
              </a:lnSpc>
            </a:pPr>
            <a:endParaRPr lang="en-US" sz="3150">
              <a:solidFill>
                <a:srgbClr val="000000"/>
              </a:solidFill>
              <a:latin typeface="Poppins Medium"/>
              <a:ea typeface="Poppins Medium"/>
              <a:cs typeface="Poppins Medium"/>
              <a:sym typeface="Poppins Medium"/>
            </a:endParaRPr>
          </a:p>
          <a:p>
            <a:pPr algn="l">
              <a:lnSpc>
                <a:spcPts val="4409"/>
              </a:lnSpc>
            </a:pPr>
            <a:r>
              <a:rPr lang="en-US" sz="3150" u="sng">
                <a:solidFill>
                  <a:srgbClr val="000000"/>
                </a:solidFill>
                <a:latin typeface="Poppins Medium"/>
                <a:ea typeface="Poppins Medium"/>
                <a:cs typeface="Poppins Medium"/>
                <a:sym typeface="Poppins Medium"/>
                <a:hlinkClick r:id="rId4" tooltip="https://www.youtube.com/watch?v=0fXJS8Rx9pA"/>
              </a:rPr>
              <a:t>Seksuaalioikeudet-nettiluento </a:t>
            </a:r>
            <a:r>
              <a:rPr lang="en-US" sz="3150">
                <a:solidFill>
                  <a:srgbClr val="000000"/>
                </a:solidFill>
                <a:latin typeface="Poppins Medium"/>
                <a:ea typeface="Poppins Medium"/>
                <a:cs typeface="Poppins Medium"/>
                <a:sym typeface="Poppins Medium"/>
              </a:rPr>
              <a:t>(Väestöliitto)</a:t>
            </a:r>
          </a:p>
          <a:p>
            <a:pPr algn="l">
              <a:lnSpc>
                <a:spcPts val="4409"/>
              </a:lnSpc>
            </a:pPr>
            <a:endParaRPr lang="en-US" sz="3150">
              <a:solidFill>
                <a:srgbClr val="000000"/>
              </a:solidFill>
              <a:latin typeface="Poppins Medium"/>
              <a:ea typeface="Poppins Medium"/>
              <a:cs typeface="Poppins Medium"/>
              <a:sym typeface="Poppins Medium"/>
            </a:endParaRPr>
          </a:p>
          <a:p>
            <a:pPr algn="l">
              <a:lnSpc>
                <a:spcPts val="4409"/>
              </a:lnSpc>
            </a:pPr>
            <a:r>
              <a:rPr lang="en-US" sz="3150" u="sng">
                <a:solidFill>
                  <a:srgbClr val="000000"/>
                </a:solidFill>
                <a:latin typeface="Poppins Medium"/>
                <a:ea typeface="Poppins Medium"/>
                <a:cs typeface="Poppins Medium"/>
                <a:sym typeface="Poppins Medium"/>
                <a:hlinkClick r:id="rId5" tooltip="https://www.un.org/en/about-us/universal-declaration-of-human-rights"/>
              </a:rPr>
              <a:t>Universal Declaration of Human Rights. United Nations.</a:t>
            </a:r>
          </a:p>
          <a:p>
            <a:pPr algn="l">
              <a:lnSpc>
                <a:spcPts val="4409"/>
              </a:lnSpc>
            </a:pPr>
            <a:endParaRPr lang="en-US" sz="3150" u="sng">
              <a:solidFill>
                <a:srgbClr val="000000"/>
              </a:solidFill>
              <a:latin typeface="Poppins Medium"/>
              <a:ea typeface="Poppins Medium"/>
              <a:cs typeface="Poppins Medium"/>
              <a:sym typeface="Poppins Medium"/>
              <a:hlinkClick r:id="rId5" tooltip="https://www.un.org/en/about-us/universal-declaration-of-human-rights"/>
            </a:endParaRPr>
          </a:p>
          <a:p>
            <a:pPr algn="l">
              <a:lnSpc>
                <a:spcPts val="4409"/>
              </a:lnSpc>
            </a:pPr>
            <a:r>
              <a:rPr lang="en-US" sz="3150" u="sng">
                <a:solidFill>
                  <a:srgbClr val="000000"/>
                </a:solidFill>
                <a:latin typeface="Poppins Medium"/>
                <a:ea typeface="Poppins Medium"/>
                <a:cs typeface="Poppins Medium"/>
                <a:sym typeface="Poppins Medium"/>
                <a:hlinkClick r:id="rId6" tooltip="https://ihmisoikeusliitto.fi/ihmisoikeudet/ihmisoikeuksien-julistus/"/>
              </a:rPr>
              <a:t>YK:n ihmisoikeuksien yleismaailmallinen julistus. Ihmisoikeusliitto.</a:t>
            </a:r>
          </a:p>
          <a:p>
            <a:pPr algn="l">
              <a:lnSpc>
                <a:spcPts val="4409"/>
              </a:lnSpc>
            </a:pPr>
            <a:endParaRPr lang="en-US" sz="3150" u="sng">
              <a:solidFill>
                <a:srgbClr val="000000"/>
              </a:solidFill>
              <a:latin typeface="Poppins Medium"/>
              <a:ea typeface="Poppins Medium"/>
              <a:cs typeface="Poppins Medium"/>
              <a:sym typeface="Poppins Medium"/>
              <a:hlinkClick r:id="rId6" tooltip="https://ihmisoikeusliitto.fi/ihmisoikeudet/ihmisoikeuksien-julistus/"/>
            </a:endParaRPr>
          </a:p>
          <a:p>
            <a:pPr algn="l">
              <a:lnSpc>
                <a:spcPts val="4409"/>
              </a:lnSpc>
            </a:pPr>
            <a:r>
              <a:rPr lang="en-US" sz="3150" u="sng">
                <a:solidFill>
                  <a:srgbClr val="000000"/>
                </a:solidFill>
                <a:latin typeface="Poppins Medium"/>
                <a:ea typeface="Poppins Medium"/>
                <a:cs typeface="Poppins Medium"/>
                <a:sym typeface="Poppins Medium"/>
                <a:hlinkClick r:id="rId7" tooltip="https://www.worldsexualhealth.net/was-declaration-on-sexual-rights"/>
              </a:rPr>
              <a:t>Seksuaalioikeuksien julistus. (World Association for Sexual Rights)</a:t>
            </a: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a:p>
            <a:pPr algn="l">
              <a:lnSpc>
                <a:spcPts val="4409"/>
              </a:lnSpc>
            </a:pPr>
            <a:endParaRPr lang="en-US" sz="3150" u="sng">
              <a:solidFill>
                <a:srgbClr val="000000"/>
              </a:solidFill>
              <a:latin typeface="Poppins Medium"/>
              <a:ea typeface="Poppins Medium"/>
              <a:cs typeface="Poppins Medium"/>
              <a:sym typeface="Poppins Medium"/>
              <a:hlinkClick r:id="rId7" tooltip="https://www.worldsexualhealth.net/was-declaration-on-sexual-right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41368" y="0"/>
            <a:ext cx="7346632" cy="10287000"/>
          </a:xfrm>
          <a:custGeom>
            <a:avLst/>
            <a:gdLst/>
            <a:ahLst/>
            <a:cxnLst/>
            <a:rect l="l" t="t" r="r" b="b"/>
            <a:pathLst>
              <a:path w="7346632" h="10287000">
                <a:moveTo>
                  <a:pt x="0" y="0"/>
                </a:moveTo>
                <a:lnTo>
                  <a:pt x="7346632" y="0"/>
                </a:lnTo>
                <a:lnTo>
                  <a:pt x="7346632" y="10287000"/>
                </a:lnTo>
                <a:lnTo>
                  <a:pt x="0" y="10287000"/>
                </a:lnTo>
                <a:lnTo>
                  <a:pt x="0" y="0"/>
                </a:lnTo>
                <a:close/>
              </a:path>
            </a:pathLst>
          </a:custGeom>
          <a:blipFill>
            <a:blip r:embed="rId2"/>
            <a:stretch>
              <a:fillRect/>
            </a:stretch>
          </a:blipFill>
        </p:spPr>
        <p:txBody>
          <a:bodyPr/>
          <a:lstStyle/>
          <a:p>
            <a:endParaRPr lang="fi-FI"/>
          </a:p>
        </p:txBody>
      </p:sp>
      <p:sp>
        <p:nvSpPr>
          <p:cNvPr id="3" name="Freeform 3"/>
          <p:cNvSpPr/>
          <p:nvPr/>
        </p:nvSpPr>
        <p:spPr>
          <a:xfrm>
            <a:off x="0" y="7362635"/>
            <a:ext cx="2924365" cy="2924365"/>
          </a:xfrm>
          <a:custGeom>
            <a:avLst/>
            <a:gdLst/>
            <a:ahLst/>
            <a:cxnLst/>
            <a:rect l="l" t="t" r="r" b="b"/>
            <a:pathLst>
              <a:path w="2924365" h="2924365">
                <a:moveTo>
                  <a:pt x="0" y="0"/>
                </a:moveTo>
                <a:lnTo>
                  <a:pt x="2924365" y="0"/>
                </a:lnTo>
                <a:lnTo>
                  <a:pt x="2924365" y="2924365"/>
                </a:lnTo>
                <a:lnTo>
                  <a:pt x="0" y="2924365"/>
                </a:lnTo>
                <a:lnTo>
                  <a:pt x="0" y="0"/>
                </a:lnTo>
                <a:close/>
              </a:path>
            </a:pathLst>
          </a:custGeom>
          <a:blipFill>
            <a:blip r:embed="rId3"/>
            <a:stretch>
              <a:fillRect/>
            </a:stretch>
          </a:blipFill>
        </p:spPr>
        <p:txBody>
          <a:bodyPr/>
          <a:lstStyle/>
          <a:p>
            <a:endParaRPr lang="fi-FI"/>
          </a:p>
        </p:txBody>
      </p:sp>
      <p:sp>
        <p:nvSpPr>
          <p:cNvPr id="4" name="TextBox 4"/>
          <p:cNvSpPr txBox="1"/>
          <p:nvPr/>
        </p:nvSpPr>
        <p:spPr>
          <a:xfrm>
            <a:off x="2478967" y="933450"/>
            <a:ext cx="6018511" cy="3805698"/>
          </a:xfrm>
          <a:prstGeom prst="rect">
            <a:avLst/>
          </a:prstGeom>
        </p:spPr>
        <p:txBody>
          <a:bodyPr lIns="0" tIns="0" rIns="0" bIns="0" rtlCol="0" anchor="t">
            <a:spAutoFit/>
          </a:bodyPr>
          <a:lstStyle/>
          <a:p>
            <a:pPr algn="ctr">
              <a:lnSpc>
                <a:spcPts val="7587"/>
              </a:lnSpc>
            </a:pPr>
            <a:r>
              <a:rPr lang="en-US" sz="5419">
                <a:solidFill>
                  <a:srgbClr val="000000"/>
                </a:solidFill>
                <a:latin typeface="Poppins Medium"/>
                <a:ea typeface="Poppins Medium"/>
                <a:cs typeface="Poppins Medium"/>
                <a:sym typeface="Poppins Medium"/>
              </a:rPr>
              <a:t>Tiesitkö, että</a:t>
            </a:r>
          </a:p>
          <a:p>
            <a:pPr algn="ctr">
              <a:lnSpc>
                <a:spcPts val="7587"/>
              </a:lnSpc>
            </a:pPr>
            <a:r>
              <a:rPr lang="en-US" sz="5419" b="1">
                <a:solidFill>
                  <a:srgbClr val="6ABE28"/>
                </a:solidFill>
                <a:latin typeface="Poppins Medium Bold"/>
                <a:ea typeface="Poppins Medium Bold"/>
                <a:cs typeface="Poppins Medium Bold"/>
                <a:sym typeface="Poppins Medium Bold"/>
              </a:rPr>
              <a:t>sinulla on oikeus</a:t>
            </a:r>
          </a:p>
          <a:p>
            <a:pPr algn="ctr">
              <a:lnSpc>
                <a:spcPts val="7587"/>
              </a:lnSpc>
            </a:pPr>
            <a:r>
              <a:rPr lang="en-US" sz="5419" b="1">
                <a:solidFill>
                  <a:srgbClr val="6ABE28"/>
                </a:solidFill>
                <a:latin typeface="Poppins Medium Bold"/>
                <a:ea typeface="Poppins Medium Bold"/>
                <a:cs typeface="Poppins Medium Bold"/>
                <a:sym typeface="Poppins Medium Bold"/>
              </a:rPr>
              <a:t>suojella</a:t>
            </a:r>
            <a:r>
              <a:rPr lang="en-US" sz="5419">
                <a:solidFill>
                  <a:srgbClr val="000000"/>
                </a:solidFill>
                <a:latin typeface="Poppins Medium"/>
                <a:ea typeface="Poppins Medium"/>
                <a:cs typeface="Poppins Medium"/>
                <a:sym typeface="Poppins Medium"/>
              </a:rPr>
              <a:t> </a:t>
            </a:r>
          </a:p>
          <a:p>
            <a:pPr algn="ctr">
              <a:lnSpc>
                <a:spcPts val="7587"/>
              </a:lnSpc>
            </a:pPr>
            <a:r>
              <a:rPr lang="en-US" sz="5419">
                <a:solidFill>
                  <a:srgbClr val="000000"/>
                </a:solidFill>
                <a:latin typeface="Poppins Medium"/>
                <a:ea typeface="Poppins Medium"/>
                <a:cs typeface="Poppins Medium"/>
                <a:sym typeface="Poppins Medium"/>
              </a:rPr>
              <a:t>terveyttäsi?</a:t>
            </a:r>
          </a:p>
        </p:txBody>
      </p:sp>
      <p:sp>
        <p:nvSpPr>
          <p:cNvPr id="5" name="TextBox 5"/>
          <p:cNvSpPr txBox="1"/>
          <p:nvPr/>
        </p:nvSpPr>
        <p:spPr>
          <a:xfrm>
            <a:off x="2276313" y="5757521"/>
            <a:ext cx="6423819" cy="2186940"/>
          </a:xfrm>
          <a:prstGeom prst="rect">
            <a:avLst/>
          </a:prstGeom>
        </p:spPr>
        <p:txBody>
          <a:bodyPr lIns="0" tIns="0" rIns="0" bIns="0" rtlCol="0" anchor="t">
            <a:spAutoFit/>
          </a:bodyPr>
          <a:lstStyle/>
          <a:p>
            <a:pPr algn="ctr">
              <a:lnSpc>
                <a:spcPts val="4409"/>
              </a:lnSpc>
            </a:pPr>
            <a:r>
              <a:rPr lang="en-US" sz="3150">
                <a:solidFill>
                  <a:srgbClr val="000000"/>
                </a:solidFill>
                <a:latin typeface="Poppins Medium"/>
                <a:ea typeface="Poppins Medium"/>
                <a:cs typeface="Poppins Medium"/>
                <a:sym typeface="Poppins Medium"/>
              </a:rPr>
              <a:t>Tässä on kyse yhdestä seksuaalioikeudesta. Seksuaalioikeudet ovat ihmisoikeuksia.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0171" y="2197381"/>
            <a:ext cx="15027658" cy="7968828"/>
          </a:xfrm>
          <a:prstGeom prst="rect">
            <a:avLst/>
          </a:prstGeom>
        </p:spPr>
        <p:txBody>
          <a:bodyPr lIns="0" tIns="0" rIns="0" bIns="0" rtlCol="0" anchor="t">
            <a:spAutoFit/>
          </a:bodyPr>
          <a:lstStyle/>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omaan seksuaalisuuteen</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tietää seksuaalisuudesta</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turvalliseen oloon</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neuvontaan ja apuun</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olla oma itsensä</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yksityisyyteen</a:t>
            </a:r>
          </a:p>
          <a:p>
            <a:pPr marL="948147" lvl="1" indent="-474073" algn="l">
              <a:lnSpc>
                <a:spcPts val="6148"/>
              </a:lnSpc>
              <a:buFont typeface="Arial"/>
              <a:buChar char="•"/>
            </a:pPr>
            <a:r>
              <a:rPr lang="en-US" sz="4391" b="1">
                <a:solidFill>
                  <a:srgbClr val="64B91B"/>
                </a:solidFill>
                <a:latin typeface="Poppins Medium"/>
                <a:ea typeface="Poppins Medium"/>
                <a:cs typeface="Poppins Medium"/>
                <a:sym typeface="Poppins Medium"/>
              </a:rPr>
              <a:t>O</a:t>
            </a:r>
            <a:r>
              <a:rPr lang="en-US" sz="4391" b="1">
                <a:solidFill>
                  <a:srgbClr val="000000"/>
                </a:solidFill>
                <a:latin typeface="Poppins Medium"/>
                <a:ea typeface="Poppins Medium"/>
                <a:cs typeface="Poppins Medium"/>
                <a:sym typeface="Poppins Medium"/>
              </a:rPr>
              <a:t>ikeus vaikuttaa</a:t>
            </a:r>
          </a:p>
          <a:p>
            <a:pPr algn="l">
              <a:lnSpc>
                <a:spcPts val="6848"/>
              </a:lnSpc>
            </a:pPr>
            <a:endParaRPr lang="en-US" sz="4391" b="1">
              <a:solidFill>
                <a:srgbClr val="000000"/>
              </a:solidFill>
              <a:latin typeface="Poppins Medium"/>
              <a:ea typeface="Poppins Medium"/>
              <a:cs typeface="Poppins Medium"/>
              <a:sym typeface="Poppins Medium"/>
            </a:endParaRPr>
          </a:p>
          <a:p>
            <a:pPr algn="l">
              <a:lnSpc>
                <a:spcPts val="6848"/>
              </a:lnSpc>
            </a:pPr>
            <a:endParaRPr lang="en-US" sz="4391" b="1">
              <a:solidFill>
                <a:srgbClr val="000000"/>
              </a:solidFill>
              <a:latin typeface="Poppins Medium"/>
              <a:ea typeface="Poppins Medium"/>
              <a:cs typeface="Poppins Medium"/>
              <a:sym typeface="Poppins Medium"/>
            </a:endParaRPr>
          </a:p>
          <a:p>
            <a:pPr algn="l">
              <a:lnSpc>
                <a:spcPts val="6848"/>
              </a:lnSpc>
            </a:pPr>
            <a:endParaRPr lang="en-US" sz="4391" b="1">
              <a:solidFill>
                <a:srgbClr val="000000"/>
              </a:solidFill>
              <a:latin typeface="Poppins Medium"/>
              <a:ea typeface="Poppins Medium"/>
              <a:cs typeface="Poppins Medium"/>
              <a:sym typeface="Poppins Medium"/>
            </a:endParaRPr>
          </a:p>
        </p:txBody>
      </p:sp>
      <p:grpSp>
        <p:nvGrpSpPr>
          <p:cNvPr id="3" name="Group 3"/>
          <p:cNvGrpSpPr/>
          <p:nvPr/>
        </p:nvGrpSpPr>
        <p:grpSpPr>
          <a:xfrm>
            <a:off x="12144636" y="5514876"/>
            <a:ext cx="3743424" cy="374342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B91B"/>
            </a:solidFill>
          </p:spPr>
          <p:txBody>
            <a:bodyPr/>
            <a:lstStyle/>
            <a:p>
              <a:endParaRPr lang="fi-FI"/>
            </a:p>
          </p:txBody>
        </p:sp>
        <p:sp>
          <p:nvSpPr>
            <p:cNvPr id="5" name="TextBox 5"/>
            <p:cNvSpPr txBox="1"/>
            <p:nvPr/>
          </p:nvSpPr>
          <p:spPr>
            <a:xfrm>
              <a:off x="76200" y="-28575"/>
              <a:ext cx="660400" cy="765175"/>
            </a:xfrm>
            <a:prstGeom prst="rect">
              <a:avLst/>
            </a:prstGeom>
          </p:spPr>
          <p:txBody>
            <a:bodyPr lIns="50800" tIns="50800" rIns="50800" bIns="50800" rtlCol="0" anchor="ctr"/>
            <a:lstStyle/>
            <a:p>
              <a:pPr algn="ctr">
                <a:lnSpc>
                  <a:spcPts val="4759"/>
                </a:lnSpc>
              </a:pPr>
              <a:r>
                <a:rPr lang="en-US" sz="3399">
                  <a:solidFill>
                    <a:srgbClr val="FFFFFF"/>
                  </a:solidFill>
                  <a:latin typeface="Poppins"/>
                  <a:ea typeface="Poppins"/>
                  <a:cs typeface="Poppins"/>
                  <a:sym typeface="Poppins"/>
                </a:rPr>
                <a:t>Jokaisella</a:t>
              </a:r>
            </a:p>
            <a:p>
              <a:pPr algn="ctr">
                <a:lnSpc>
                  <a:spcPts val="4759"/>
                </a:lnSpc>
              </a:pPr>
              <a:r>
                <a:rPr lang="en-US" sz="3399">
                  <a:solidFill>
                    <a:srgbClr val="FFFFFF"/>
                  </a:solidFill>
                  <a:latin typeface="Poppins"/>
                  <a:ea typeface="Poppins"/>
                  <a:cs typeface="Poppins"/>
                  <a:sym typeface="Poppins"/>
                </a:rPr>
                <a:t>ihmisellä on</a:t>
              </a:r>
            </a:p>
            <a:p>
              <a:pPr algn="ctr">
                <a:lnSpc>
                  <a:spcPts val="4759"/>
                </a:lnSpc>
              </a:pPr>
              <a:r>
                <a:rPr lang="en-US" sz="3399">
                  <a:solidFill>
                    <a:srgbClr val="FFFFFF"/>
                  </a:solidFill>
                  <a:latin typeface="Poppins"/>
                  <a:ea typeface="Poppins"/>
                  <a:cs typeface="Poppins"/>
                  <a:sym typeface="Poppins"/>
                </a:rPr>
                <a:t>kaikki nämä</a:t>
              </a:r>
            </a:p>
            <a:p>
              <a:pPr algn="ctr">
                <a:lnSpc>
                  <a:spcPts val="4759"/>
                </a:lnSpc>
              </a:pPr>
              <a:r>
                <a:rPr lang="en-US" sz="3399">
                  <a:solidFill>
                    <a:srgbClr val="FFFFFF"/>
                  </a:solidFill>
                  <a:latin typeface="Poppins"/>
                  <a:ea typeface="Poppins"/>
                  <a:cs typeface="Poppins"/>
                  <a:sym typeface="Poppins"/>
                </a:rPr>
                <a:t>oikeudet</a:t>
              </a:r>
            </a:p>
          </p:txBody>
        </p:sp>
      </p:grpSp>
      <p:sp>
        <p:nvSpPr>
          <p:cNvPr id="6" name="TextBox 6"/>
          <p:cNvSpPr txBox="1"/>
          <p:nvPr/>
        </p:nvSpPr>
        <p:spPr>
          <a:xfrm>
            <a:off x="4759338" y="923925"/>
            <a:ext cx="9257011" cy="994465"/>
          </a:xfrm>
          <a:prstGeom prst="rect">
            <a:avLst/>
          </a:prstGeom>
        </p:spPr>
        <p:txBody>
          <a:bodyPr lIns="0" tIns="0" rIns="0" bIns="0" rtlCol="0" anchor="t">
            <a:spAutoFit/>
          </a:bodyPr>
          <a:lstStyle/>
          <a:p>
            <a:pPr algn="ctr">
              <a:lnSpc>
                <a:spcPts val="8186"/>
              </a:lnSpc>
            </a:pPr>
            <a:r>
              <a:rPr lang="en-US" sz="5847">
                <a:solidFill>
                  <a:srgbClr val="64B91B"/>
                </a:solidFill>
                <a:latin typeface="Poppins Medium"/>
                <a:ea typeface="Poppins Medium"/>
                <a:cs typeface="Poppins Medium"/>
                <a:sym typeface="Poppins Medium"/>
              </a:rPr>
              <a:t>Seksuaalioikeuksia ovat: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3" y="7565731"/>
            <a:ext cx="11907148" cy="2217612"/>
            <a:chOff x="0" y="0"/>
            <a:chExt cx="3136039" cy="584062"/>
          </a:xfrm>
        </p:grpSpPr>
        <p:sp>
          <p:nvSpPr>
            <p:cNvPr id="3" name="Freeform 3"/>
            <p:cNvSpPr/>
            <p:nvPr/>
          </p:nvSpPr>
          <p:spPr>
            <a:xfrm>
              <a:off x="0" y="0"/>
              <a:ext cx="3136039" cy="584062"/>
            </a:xfrm>
            <a:custGeom>
              <a:avLst/>
              <a:gdLst/>
              <a:ahLst/>
              <a:cxnLst/>
              <a:rect l="l" t="t" r="r" b="b"/>
              <a:pathLst>
                <a:path w="3136039" h="584062">
                  <a:moveTo>
                    <a:pt x="2932839" y="0"/>
                  </a:moveTo>
                  <a:cubicBezTo>
                    <a:pt x="3045063" y="0"/>
                    <a:pt x="3136039" y="130747"/>
                    <a:pt x="3136039" y="292031"/>
                  </a:cubicBezTo>
                  <a:cubicBezTo>
                    <a:pt x="3136039" y="453316"/>
                    <a:pt x="3045063" y="584062"/>
                    <a:pt x="2932839" y="584062"/>
                  </a:cubicBezTo>
                  <a:lnTo>
                    <a:pt x="203200" y="584062"/>
                  </a:lnTo>
                  <a:cubicBezTo>
                    <a:pt x="90976" y="584062"/>
                    <a:pt x="0" y="453316"/>
                    <a:pt x="0" y="292031"/>
                  </a:cubicBezTo>
                  <a:cubicBezTo>
                    <a:pt x="0" y="130747"/>
                    <a:pt x="90976" y="0"/>
                    <a:pt x="203200" y="0"/>
                  </a:cubicBezTo>
                  <a:close/>
                </a:path>
              </a:pathLst>
            </a:custGeom>
            <a:solidFill>
              <a:srgbClr val="6ABE28">
                <a:alpha val="40784"/>
              </a:srgbClr>
            </a:solidFill>
          </p:spPr>
          <p:txBody>
            <a:bodyPr/>
            <a:lstStyle/>
            <a:p>
              <a:endParaRPr lang="fi-FI"/>
            </a:p>
          </p:txBody>
        </p:sp>
        <p:sp>
          <p:nvSpPr>
            <p:cNvPr id="4" name="TextBox 4"/>
            <p:cNvSpPr txBox="1"/>
            <p:nvPr/>
          </p:nvSpPr>
          <p:spPr>
            <a:xfrm>
              <a:off x="0" y="-38100"/>
              <a:ext cx="3136039" cy="62216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214480" y="3231564"/>
            <a:ext cx="5645342" cy="5645342"/>
          </a:xfrm>
          <a:custGeom>
            <a:avLst/>
            <a:gdLst/>
            <a:ahLst/>
            <a:cxnLst/>
            <a:rect l="l" t="t" r="r" b="b"/>
            <a:pathLst>
              <a:path w="5645342" h="5645342">
                <a:moveTo>
                  <a:pt x="0" y="0"/>
                </a:moveTo>
                <a:lnTo>
                  <a:pt x="5645342" y="0"/>
                </a:lnTo>
                <a:lnTo>
                  <a:pt x="5645342" y="5645342"/>
                </a:lnTo>
                <a:lnTo>
                  <a:pt x="0" y="5645342"/>
                </a:lnTo>
                <a:lnTo>
                  <a:pt x="0" y="0"/>
                </a:lnTo>
                <a:close/>
              </a:path>
            </a:pathLst>
          </a:custGeom>
          <a:blipFill>
            <a:blip r:embed="rId2"/>
            <a:stretch>
              <a:fillRect/>
            </a:stretch>
          </a:blipFill>
        </p:spPr>
        <p:txBody>
          <a:bodyPr/>
          <a:lstStyle/>
          <a:p>
            <a:endParaRPr lang="fi-FI"/>
          </a:p>
        </p:txBody>
      </p:sp>
      <p:sp>
        <p:nvSpPr>
          <p:cNvPr id="6" name="TextBox 6"/>
          <p:cNvSpPr txBox="1"/>
          <p:nvPr/>
        </p:nvSpPr>
        <p:spPr>
          <a:xfrm>
            <a:off x="1028700" y="3174414"/>
            <a:ext cx="11768047" cy="7711440"/>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000000"/>
                </a:solidFill>
                <a:latin typeface="Poppins Medium"/>
                <a:ea typeface="Poppins Medium"/>
                <a:cs typeface="Poppins Medium"/>
                <a:sym typeface="Poppins Medium"/>
              </a:rPr>
              <a:t>Ihmisoikeudet ovat kansainvälisesti sovittuja sopimuksia. Niiden tarkoituksena on taata yleismaailmalliset oikeudet meille kaikille.</a:t>
            </a:r>
          </a:p>
          <a:p>
            <a:pPr algn="l">
              <a:lnSpc>
                <a:spcPts val="4409"/>
              </a:lnSpc>
            </a:pPr>
            <a:endParaRPr lang="en-US" sz="3150">
              <a:solidFill>
                <a:srgbClr val="000000"/>
              </a:solidFill>
              <a:latin typeface="Poppins Medium"/>
              <a:ea typeface="Poppins Medium"/>
              <a:cs typeface="Poppins Medium"/>
              <a:sym typeface="Poppins Medium"/>
            </a:endParaRPr>
          </a:p>
          <a:p>
            <a:pPr marL="680085" lvl="1" indent="-340042" algn="l">
              <a:lnSpc>
                <a:spcPts val="4409"/>
              </a:lnSpc>
              <a:buFont typeface="Arial"/>
              <a:buChar char="•"/>
            </a:pPr>
            <a:r>
              <a:rPr lang="en-US" sz="3150" b="1">
                <a:solidFill>
                  <a:srgbClr val="000000"/>
                </a:solidFill>
                <a:latin typeface="Poppins Medium"/>
                <a:ea typeface="Poppins Medium"/>
                <a:cs typeface="Poppins Medium"/>
                <a:sym typeface="Poppins Medium"/>
              </a:rPr>
              <a:t>Jotta ihmisellä voi olla oikeus johonkin, hänellä on myös vastuu ja velvollisuus kunnioittaa muiden ihmisten samoja oikeuksia </a:t>
            </a:r>
          </a:p>
          <a:p>
            <a:pPr algn="l">
              <a:lnSpc>
                <a:spcPts val="4409"/>
              </a:lnSpc>
            </a:pPr>
            <a:endParaRPr lang="en-US" sz="3150" b="1">
              <a:solidFill>
                <a:srgbClr val="000000"/>
              </a:solidFill>
              <a:latin typeface="Poppins Medium"/>
              <a:ea typeface="Poppins Medium"/>
              <a:cs typeface="Poppins Medium"/>
              <a:sym typeface="Poppins Medium"/>
            </a:endParaRPr>
          </a:p>
          <a:p>
            <a:pPr algn="l">
              <a:lnSpc>
                <a:spcPts val="4409"/>
              </a:lnSpc>
            </a:pPr>
            <a:endParaRPr lang="en-US" sz="3150" b="1">
              <a:solidFill>
                <a:srgbClr val="000000"/>
              </a:solidFill>
              <a:latin typeface="Poppins Medium"/>
              <a:ea typeface="Poppins Medium"/>
              <a:cs typeface="Poppins Medium"/>
              <a:sym typeface="Poppins Medium"/>
            </a:endParaRPr>
          </a:p>
          <a:p>
            <a:pPr algn="l">
              <a:lnSpc>
                <a:spcPts val="4409"/>
              </a:lnSpc>
            </a:pPr>
            <a:r>
              <a:rPr lang="en-US" sz="3150" b="1">
                <a:solidFill>
                  <a:srgbClr val="000000"/>
                </a:solidFill>
                <a:latin typeface="Poppins Medium"/>
                <a:ea typeface="Poppins Medium"/>
                <a:cs typeface="Poppins Medium"/>
                <a:sym typeface="Poppins Medium"/>
              </a:rPr>
              <a:t>Sinun oikeutesi toteutuminen tuo mukanaan</a:t>
            </a:r>
          </a:p>
          <a:p>
            <a:pPr algn="l">
              <a:lnSpc>
                <a:spcPts val="4409"/>
              </a:lnSpc>
            </a:pPr>
            <a:r>
              <a:rPr lang="en-US" sz="3150" b="1">
                <a:solidFill>
                  <a:srgbClr val="000000"/>
                </a:solidFill>
                <a:latin typeface="Poppins Medium"/>
                <a:ea typeface="Poppins Medium"/>
                <a:cs typeface="Poppins Medium"/>
                <a:sym typeface="Poppins Medium"/>
              </a:rPr>
              <a:t>velvollisuuden kunnioittaa toisen ihmisen oikeuksia.</a:t>
            </a:r>
          </a:p>
          <a:p>
            <a:pPr algn="l">
              <a:lnSpc>
                <a:spcPts val="4409"/>
              </a:lnSpc>
            </a:pPr>
            <a:endParaRPr lang="en-US" sz="3150" b="1">
              <a:solidFill>
                <a:srgbClr val="000000"/>
              </a:solidFill>
              <a:latin typeface="Poppins Medium"/>
              <a:ea typeface="Poppins Medium"/>
              <a:cs typeface="Poppins Medium"/>
              <a:sym typeface="Poppins Medium"/>
            </a:endParaRPr>
          </a:p>
          <a:p>
            <a:pPr algn="ctr">
              <a:lnSpc>
                <a:spcPts val="4409"/>
              </a:lnSpc>
            </a:pPr>
            <a:endParaRPr lang="en-US" sz="3150" b="1">
              <a:solidFill>
                <a:srgbClr val="000000"/>
              </a:solidFill>
              <a:latin typeface="Poppins Medium"/>
              <a:ea typeface="Poppins Medium"/>
              <a:cs typeface="Poppins Medium"/>
              <a:sym typeface="Poppins Medium"/>
            </a:endParaRPr>
          </a:p>
          <a:p>
            <a:pPr algn="ctr">
              <a:lnSpc>
                <a:spcPts val="4409"/>
              </a:lnSpc>
            </a:pPr>
            <a:endParaRPr lang="en-US" sz="3150" b="1">
              <a:solidFill>
                <a:srgbClr val="000000"/>
              </a:solidFill>
              <a:latin typeface="Poppins Medium"/>
              <a:ea typeface="Poppins Medium"/>
              <a:cs typeface="Poppins Medium"/>
              <a:sym typeface="Poppins Medium"/>
            </a:endParaRPr>
          </a:p>
        </p:txBody>
      </p:sp>
      <p:sp>
        <p:nvSpPr>
          <p:cNvPr id="7" name="Freeform 7"/>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3"/>
            <a:stretch>
              <a:fillRect/>
            </a:stretch>
          </a:blipFill>
        </p:spPr>
        <p:txBody>
          <a:bodyPr/>
          <a:lstStyle/>
          <a:p>
            <a:endParaRPr lang="fi-FI"/>
          </a:p>
        </p:txBody>
      </p:sp>
      <p:sp>
        <p:nvSpPr>
          <p:cNvPr id="8" name="TextBox 8"/>
          <p:cNvSpPr txBox="1"/>
          <p:nvPr/>
        </p:nvSpPr>
        <p:spPr>
          <a:xfrm>
            <a:off x="644613" y="933450"/>
            <a:ext cx="16819066" cy="1757364"/>
          </a:xfrm>
          <a:prstGeom prst="rect">
            <a:avLst/>
          </a:prstGeom>
        </p:spPr>
        <p:txBody>
          <a:bodyPr lIns="0" tIns="0" rIns="0" bIns="0" rtlCol="0" anchor="t">
            <a:spAutoFit/>
          </a:bodyPr>
          <a:lstStyle/>
          <a:p>
            <a:pPr algn="ctr">
              <a:lnSpc>
                <a:spcPts val="7087"/>
              </a:lnSpc>
            </a:pPr>
            <a:r>
              <a:rPr lang="en-US" sz="5062">
                <a:solidFill>
                  <a:srgbClr val="6ABE28"/>
                </a:solidFill>
                <a:latin typeface="Poppins Medium"/>
                <a:ea typeface="Poppins Medium"/>
                <a:cs typeface="Poppins Medium"/>
                <a:sym typeface="Poppins Medium"/>
              </a:rPr>
              <a:t>Seksuaalioikeudet </a:t>
            </a:r>
            <a:r>
              <a:rPr lang="en-US" sz="5062">
                <a:solidFill>
                  <a:srgbClr val="000000"/>
                </a:solidFill>
                <a:latin typeface="Poppins Medium"/>
                <a:ea typeface="Poppins Medium"/>
                <a:cs typeface="Poppins Medium"/>
                <a:sym typeface="Poppins Medium"/>
              </a:rPr>
              <a:t>ovat </a:t>
            </a:r>
            <a:r>
              <a:rPr lang="en-US" sz="5062">
                <a:solidFill>
                  <a:srgbClr val="6ABE28"/>
                </a:solidFill>
                <a:latin typeface="Poppins Medium"/>
                <a:ea typeface="Poppins Medium"/>
                <a:cs typeface="Poppins Medium"/>
                <a:sym typeface="Poppins Medium"/>
              </a:rPr>
              <a:t>ihmisoikeuksia,</a:t>
            </a:r>
            <a:r>
              <a:rPr lang="en-US" sz="5062">
                <a:solidFill>
                  <a:srgbClr val="000000"/>
                </a:solidFill>
                <a:latin typeface="Poppins Medium"/>
                <a:ea typeface="Poppins Medium"/>
                <a:cs typeface="Poppins Medium"/>
                <a:sym typeface="Poppins Medium"/>
              </a:rPr>
              <a:t> mutta mitä </a:t>
            </a:r>
          </a:p>
          <a:p>
            <a:pPr algn="ctr">
              <a:lnSpc>
                <a:spcPts val="7087"/>
              </a:lnSpc>
            </a:pPr>
            <a:r>
              <a:rPr lang="en-US" sz="5062">
                <a:solidFill>
                  <a:srgbClr val="000000"/>
                </a:solidFill>
                <a:latin typeface="Poppins Medium"/>
                <a:ea typeface="Poppins Medium"/>
                <a:cs typeface="Poppins Medium"/>
                <a:sym typeface="Poppins Medium"/>
              </a:rPr>
              <a:t>ihmisoikeuksilla tarkoitetaan?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i-FI"/>
          </a:p>
        </p:txBody>
      </p:sp>
      <p:sp>
        <p:nvSpPr>
          <p:cNvPr id="3" name="TextBox 3"/>
          <p:cNvSpPr txBox="1"/>
          <p:nvPr/>
        </p:nvSpPr>
        <p:spPr>
          <a:xfrm>
            <a:off x="3796809" y="8515629"/>
            <a:ext cx="5347191" cy="1102866"/>
          </a:xfrm>
          <a:prstGeom prst="rect">
            <a:avLst/>
          </a:prstGeom>
        </p:spPr>
        <p:txBody>
          <a:bodyPr lIns="0" tIns="0" rIns="0" bIns="0" rtlCol="0" anchor="t">
            <a:spAutoFit/>
          </a:bodyPr>
          <a:lstStyle/>
          <a:p>
            <a:pPr algn="ctr">
              <a:lnSpc>
                <a:spcPts val="4327"/>
              </a:lnSpc>
            </a:pPr>
            <a:r>
              <a:rPr lang="en-US" sz="3091" u="sng" dirty="0">
                <a:solidFill>
                  <a:srgbClr val="000000"/>
                </a:solidFill>
                <a:latin typeface="Poppins Medium"/>
                <a:ea typeface="Poppins Medium"/>
                <a:cs typeface="Poppins Medium"/>
                <a:sym typeface="Poppins Medium"/>
                <a:hlinkClick r:id="rId3"/>
              </a:rPr>
              <a:t>Video </a:t>
            </a:r>
            <a:r>
              <a:rPr lang="en-US" sz="3091" u="sng" dirty="0" err="1">
                <a:solidFill>
                  <a:srgbClr val="000000"/>
                </a:solidFill>
                <a:latin typeface="Poppins Medium"/>
                <a:ea typeface="Poppins Medium"/>
                <a:cs typeface="Poppins Medium"/>
                <a:sym typeface="Poppins Medium"/>
                <a:hlinkClick r:id="rId3"/>
              </a:rPr>
              <a:t>seksuaalioikeuksista</a:t>
            </a:r>
            <a:endParaRPr lang="en-US" sz="3091" u="sng" dirty="0">
              <a:solidFill>
                <a:srgbClr val="000000"/>
              </a:solidFill>
              <a:latin typeface="Poppins Medium"/>
              <a:ea typeface="Poppins Medium"/>
              <a:cs typeface="Poppins Medium"/>
              <a:sym typeface="Poppi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037451"/>
            <a:ext cx="13062270" cy="7187621"/>
          </a:xfrm>
          <a:prstGeom prst="rect">
            <a:avLst/>
          </a:prstGeom>
        </p:spPr>
        <p:txBody>
          <a:bodyPr lIns="0" tIns="0" rIns="0" bIns="0" rtlCol="0" anchor="t">
            <a:spAutoFit/>
          </a:bodyPr>
          <a:lstStyle/>
          <a:p>
            <a:pPr algn="ctr">
              <a:lnSpc>
                <a:spcPts val="5141"/>
              </a:lnSpc>
            </a:pPr>
            <a:r>
              <a:rPr lang="en-US" sz="3672">
                <a:solidFill>
                  <a:srgbClr val="000000"/>
                </a:solidFill>
                <a:latin typeface="Poppins Medium"/>
                <a:ea typeface="Poppins Medium"/>
                <a:cs typeface="Poppins Medium"/>
                <a:sym typeface="Poppins Medium"/>
              </a:rPr>
              <a:t>Oikeus suojella itseään voi tarkoittaa esimerkiksi seuraavia asioita:</a:t>
            </a:r>
          </a:p>
          <a:p>
            <a:pPr algn="l">
              <a:lnSpc>
                <a:spcPts val="4721"/>
              </a:lnSpc>
            </a:pPr>
            <a:endParaRPr lang="en-US" sz="3672">
              <a:solidFill>
                <a:srgbClr val="000000"/>
              </a:solidFill>
              <a:latin typeface="Poppins Medium"/>
              <a:ea typeface="Poppins Medium"/>
              <a:cs typeface="Poppins Medium"/>
              <a:sym typeface="Poppins Medium"/>
            </a:endParaRPr>
          </a:p>
          <a:p>
            <a:pPr algn="l">
              <a:lnSpc>
                <a:spcPts val="4721"/>
              </a:lnSpc>
            </a:pPr>
            <a:endParaRPr lang="en-US" sz="3672">
              <a:solidFill>
                <a:srgbClr val="000000"/>
              </a:solidFill>
              <a:latin typeface="Poppins Medium"/>
              <a:ea typeface="Poppins Medium"/>
              <a:cs typeface="Poppins Medium"/>
              <a:sym typeface="Poppins Medium"/>
            </a:endParaRPr>
          </a:p>
          <a:p>
            <a:pPr marL="728188" lvl="1" indent="-364094" algn="l">
              <a:lnSpc>
                <a:spcPts val="4721"/>
              </a:lnSpc>
              <a:buFont typeface="Arial"/>
              <a:buChar char="•"/>
            </a:pPr>
            <a:r>
              <a:rPr lang="en-US" sz="3372">
                <a:solidFill>
                  <a:srgbClr val="000000"/>
                </a:solidFill>
                <a:latin typeface="Poppins Medium"/>
                <a:ea typeface="Poppins Medium"/>
                <a:cs typeface="Poppins Medium"/>
                <a:sym typeface="Poppins Medium"/>
              </a:rPr>
              <a:t>Sinulla on oikeus ja muilla on velvollisuus käyttää ehkäisyä seksissä, mikäli sinä sitä haluat käyttää</a:t>
            </a:r>
          </a:p>
          <a:p>
            <a:pPr marL="728188" lvl="1" indent="-364094" algn="l">
              <a:lnSpc>
                <a:spcPts val="4721"/>
              </a:lnSpc>
              <a:buFont typeface="Arial"/>
              <a:buChar char="•"/>
            </a:pPr>
            <a:r>
              <a:rPr lang="en-US" sz="3372">
                <a:solidFill>
                  <a:srgbClr val="000000"/>
                </a:solidFill>
                <a:latin typeface="Poppins Medium"/>
                <a:ea typeface="Poppins Medium"/>
                <a:cs typeface="Poppins Medium"/>
                <a:sym typeface="Poppins Medium"/>
              </a:rPr>
              <a:t>Sinulla on velvollisuus käyttää ehkäisyä, mikäli seksikumppanisi haluaa sitä käyttää</a:t>
            </a:r>
          </a:p>
          <a:p>
            <a:pPr marL="728188" lvl="1" indent="-364094" algn="l">
              <a:lnSpc>
                <a:spcPts val="4721"/>
              </a:lnSpc>
              <a:buFont typeface="Arial"/>
              <a:buChar char="•"/>
            </a:pPr>
            <a:r>
              <a:rPr lang="en-US" sz="3372" b="1">
                <a:solidFill>
                  <a:srgbClr val="000000"/>
                </a:solidFill>
                <a:latin typeface="Poppins Medium"/>
                <a:ea typeface="Poppins Medium"/>
                <a:cs typeface="Poppins Medium"/>
                <a:sym typeface="Poppins Medium"/>
              </a:rPr>
              <a:t>Ehkäisyn käyttö ei ole neuvoteltavissa. Siihen on aina perustavanlaatuinen oikeus, sillä kukaan ei voi viedä toiselta hänen oikeuttaan suojella omaa terveyttään</a:t>
            </a:r>
          </a:p>
          <a:p>
            <a:pPr algn="l">
              <a:lnSpc>
                <a:spcPts val="4721"/>
              </a:lnSpc>
            </a:pPr>
            <a:endParaRPr lang="en-US" sz="3372" b="1">
              <a:solidFill>
                <a:srgbClr val="000000"/>
              </a:solidFill>
              <a:latin typeface="Poppins Medium"/>
              <a:ea typeface="Poppins Medium"/>
              <a:cs typeface="Poppins Medium"/>
              <a:sym typeface="Poppins Medium"/>
            </a:endParaRPr>
          </a:p>
        </p:txBody>
      </p:sp>
      <p:sp>
        <p:nvSpPr>
          <p:cNvPr id="3" name="Freeform 3"/>
          <p:cNvSpPr/>
          <p:nvPr/>
        </p:nvSpPr>
        <p:spPr>
          <a:xfrm>
            <a:off x="11748150" y="2113651"/>
            <a:ext cx="6539850" cy="6539850"/>
          </a:xfrm>
          <a:custGeom>
            <a:avLst/>
            <a:gdLst/>
            <a:ahLst/>
            <a:cxnLst/>
            <a:rect l="l" t="t" r="r" b="b"/>
            <a:pathLst>
              <a:path w="6539850" h="6539850">
                <a:moveTo>
                  <a:pt x="0" y="0"/>
                </a:moveTo>
                <a:lnTo>
                  <a:pt x="6539850" y="0"/>
                </a:lnTo>
                <a:lnTo>
                  <a:pt x="6539850" y="6539850"/>
                </a:lnTo>
                <a:lnTo>
                  <a:pt x="0" y="6539850"/>
                </a:lnTo>
                <a:lnTo>
                  <a:pt x="0" y="0"/>
                </a:lnTo>
                <a:close/>
              </a:path>
            </a:pathLst>
          </a:custGeom>
          <a:blipFill>
            <a:blip r:embed="rId2"/>
            <a:stretch>
              <a:fillRect/>
            </a:stretch>
          </a:blipFill>
        </p:spPr>
        <p:txBody>
          <a:bodyPr/>
          <a:lstStyle/>
          <a:p>
            <a:endParaRPr lang="fi-FI"/>
          </a:p>
        </p:txBody>
      </p:sp>
      <p:sp>
        <p:nvSpPr>
          <p:cNvPr id="4" name="TextBox 4"/>
          <p:cNvSpPr txBox="1"/>
          <p:nvPr/>
        </p:nvSpPr>
        <p:spPr>
          <a:xfrm>
            <a:off x="0" y="697230"/>
            <a:ext cx="18288000" cy="812801"/>
          </a:xfrm>
          <a:prstGeom prst="rect">
            <a:avLst/>
          </a:prstGeom>
        </p:spPr>
        <p:txBody>
          <a:bodyPr lIns="0" tIns="0" rIns="0" bIns="0" rtlCol="0" anchor="t">
            <a:spAutoFit/>
          </a:bodyPr>
          <a:lstStyle/>
          <a:p>
            <a:pPr algn="ctr">
              <a:lnSpc>
                <a:spcPts val="6649"/>
              </a:lnSpc>
            </a:pPr>
            <a:r>
              <a:rPr lang="en-US" sz="4749" b="1">
                <a:solidFill>
                  <a:srgbClr val="000000"/>
                </a:solidFill>
                <a:latin typeface="Poppins Medium Bold"/>
                <a:ea typeface="Poppins Medium Bold"/>
                <a:cs typeface="Poppins Medium Bold"/>
                <a:sym typeface="Poppins Medium Bold"/>
              </a:rPr>
              <a:t>Miten</a:t>
            </a:r>
            <a:r>
              <a:rPr lang="en-US" sz="4749" b="1">
                <a:solidFill>
                  <a:srgbClr val="6ABE28"/>
                </a:solidFill>
                <a:latin typeface="Poppins Medium Bold"/>
                <a:ea typeface="Poppins Medium Bold"/>
                <a:cs typeface="Poppins Medium Bold"/>
                <a:sym typeface="Poppins Medium Bold"/>
              </a:rPr>
              <a:t> oikeus suojella itseään</a:t>
            </a:r>
            <a:r>
              <a:rPr lang="en-US" sz="4749" b="1">
                <a:solidFill>
                  <a:srgbClr val="000000"/>
                </a:solidFill>
                <a:latin typeface="Poppins Medium Bold"/>
                <a:ea typeface="Poppins Medium Bold"/>
                <a:cs typeface="Poppins Medium Bold"/>
                <a:sym typeface="Poppins Medium Bold"/>
              </a:rPr>
              <a:t> liittyy ehkäisyyn?</a:t>
            </a:r>
          </a:p>
        </p:txBody>
      </p:sp>
      <p:sp>
        <p:nvSpPr>
          <p:cNvPr id="5" name="Freeform 5"/>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3"/>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286686"/>
            <a:ext cx="18288000" cy="4071304"/>
          </a:xfrm>
          <a:prstGeom prst="rect">
            <a:avLst/>
          </a:prstGeom>
        </p:spPr>
        <p:txBody>
          <a:bodyPr lIns="0" tIns="0" rIns="0" bIns="0" rtlCol="0" anchor="t">
            <a:spAutoFit/>
          </a:bodyPr>
          <a:lstStyle/>
          <a:p>
            <a:pPr algn="ctr">
              <a:lnSpc>
                <a:spcPts val="8172"/>
              </a:lnSpc>
            </a:pPr>
            <a:r>
              <a:rPr lang="en-US" sz="5837">
                <a:solidFill>
                  <a:srgbClr val="000000"/>
                </a:solidFill>
                <a:latin typeface="Poppins Medium"/>
                <a:ea typeface="Poppins Medium"/>
                <a:cs typeface="Poppins Medium"/>
                <a:sym typeface="Poppins Medium"/>
              </a:rPr>
              <a:t>Ehkäisyssä on kyse </a:t>
            </a:r>
            <a:r>
              <a:rPr lang="en-US" sz="5837">
                <a:solidFill>
                  <a:srgbClr val="6ABE28"/>
                </a:solidFill>
                <a:latin typeface="Poppins Medium"/>
                <a:ea typeface="Poppins Medium"/>
                <a:cs typeface="Poppins Medium"/>
                <a:sym typeface="Poppins Medium"/>
              </a:rPr>
              <a:t>oman </a:t>
            </a:r>
            <a:r>
              <a:rPr lang="en-US" sz="5837">
                <a:solidFill>
                  <a:srgbClr val="000000"/>
                </a:solidFill>
                <a:latin typeface="Poppins Medium"/>
                <a:ea typeface="Poppins Medium"/>
                <a:cs typeface="Poppins Medium"/>
                <a:sym typeface="Poppins Medium"/>
              </a:rPr>
              <a:t>ja</a:t>
            </a:r>
            <a:r>
              <a:rPr lang="en-US" sz="5837">
                <a:solidFill>
                  <a:srgbClr val="6ABE28"/>
                </a:solidFill>
                <a:latin typeface="Poppins Medium"/>
                <a:ea typeface="Poppins Medium"/>
                <a:cs typeface="Poppins Medium"/>
                <a:sym typeface="Poppins Medium"/>
              </a:rPr>
              <a:t> toisen ihmisen terveyden suojelusta</a:t>
            </a:r>
            <a:r>
              <a:rPr lang="en-US" sz="5837">
                <a:solidFill>
                  <a:srgbClr val="000000"/>
                </a:solidFill>
                <a:latin typeface="Poppins Medium"/>
                <a:ea typeface="Poppins Medium"/>
                <a:cs typeface="Poppins Medium"/>
                <a:sym typeface="Poppins Medium"/>
              </a:rPr>
              <a:t> sekä suunnittelemattoman</a:t>
            </a:r>
          </a:p>
          <a:p>
            <a:pPr algn="ctr">
              <a:lnSpc>
                <a:spcPts val="8172"/>
              </a:lnSpc>
            </a:pPr>
            <a:r>
              <a:rPr lang="en-US" sz="5837">
                <a:solidFill>
                  <a:srgbClr val="000000"/>
                </a:solidFill>
                <a:latin typeface="Poppins Medium"/>
                <a:ea typeface="Poppins Medium"/>
                <a:cs typeface="Poppins Medium"/>
                <a:sym typeface="Poppins Medium"/>
              </a:rPr>
              <a:t>raskauden ehkäisemisestä.</a:t>
            </a:r>
          </a:p>
        </p:txBody>
      </p:sp>
      <p:grpSp>
        <p:nvGrpSpPr>
          <p:cNvPr id="3" name="Group 3"/>
          <p:cNvGrpSpPr/>
          <p:nvPr/>
        </p:nvGrpSpPr>
        <p:grpSpPr>
          <a:xfrm>
            <a:off x="1028700" y="6787815"/>
            <a:ext cx="16230600" cy="2217612"/>
            <a:chOff x="0" y="0"/>
            <a:chExt cx="4274726" cy="584062"/>
          </a:xfrm>
        </p:grpSpPr>
        <p:sp>
          <p:nvSpPr>
            <p:cNvPr id="4" name="Freeform 4"/>
            <p:cNvSpPr/>
            <p:nvPr/>
          </p:nvSpPr>
          <p:spPr>
            <a:xfrm>
              <a:off x="0" y="0"/>
              <a:ext cx="4274726" cy="584062"/>
            </a:xfrm>
            <a:custGeom>
              <a:avLst/>
              <a:gdLst/>
              <a:ahLst/>
              <a:cxnLst/>
              <a:rect l="l" t="t" r="r" b="b"/>
              <a:pathLst>
                <a:path w="4274726" h="584062">
                  <a:moveTo>
                    <a:pt x="4071526" y="0"/>
                  </a:moveTo>
                  <a:cubicBezTo>
                    <a:pt x="4183750" y="0"/>
                    <a:pt x="4274726" y="130747"/>
                    <a:pt x="4274726" y="292031"/>
                  </a:cubicBezTo>
                  <a:cubicBezTo>
                    <a:pt x="4274726" y="453316"/>
                    <a:pt x="4183750" y="584062"/>
                    <a:pt x="4071526" y="584062"/>
                  </a:cubicBezTo>
                  <a:lnTo>
                    <a:pt x="203200" y="584062"/>
                  </a:lnTo>
                  <a:cubicBezTo>
                    <a:pt x="90976" y="584062"/>
                    <a:pt x="0" y="453316"/>
                    <a:pt x="0" y="292031"/>
                  </a:cubicBezTo>
                  <a:cubicBezTo>
                    <a:pt x="0" y="130747"/>
                    <a:pt x="90976" y="0"/>
                    <a:pt x="203200" y="0"/>
                  </a:cubicBezTo>
                  <a:close/>
                </a:path>
              </a:pathLst>
            </a:custGeom>
            <a:solidFill>
              <a:srgbClr val="6ABE28">
                <a:alpha val="40784"/>
              </a:srgbClr>
            </a:solidFill>
          </p:spPr>
          <p:txBody>
            <a:bodyPr/>
            <a:lstStyle/>
            <a:p>
              <a:endParaRPr lang="fi-FI"/>
            </a:p>
          </p:txBody>
        </p:sp>
        <p:sp>
          <p:nvSpPr>
            <p:cNvPr id="5" name="TextBox 5"/>
            <p:cNvSpPr txBox="1"/>
            <p:nvPr/>
          </p:nvSpPr>
          <p:spPr>
            <a:xfrm>
              <a:off x="0" y="-38100"/>
              <a:ext cx="4274726" cy="62216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14350" y="7050801"/>
            <a:ext cx="17259300" cy="1634490"/>
          </a:xfrm>
          <a:prstGeom prst="rect">
            <a:avLst/>
          </a:prstGeom>
        </p:spPr>
        <p:txBody>
          <a:bodyPr lIns="0" tIns="0" rIns="0" bIns="0" rtlCol="0" anchor="t">
            <a:spAutoFit/>
          </a:bodyPr>
          <a:lstStyle/>
          <a:p>
            <a:pPr algn="ctr">
              <a:lnSpc>
                <a:spcPts val="4409"/>
              </a:lnSpc>
            </a:pPr>
            <a:r>
              <a:rPr lang="en-US" sz="3150">
                <a:solidFill>
                  <a:srgbClr val="000000"/>
                </a:solidFill>
                <a:latin typeface="Poppins Medium"/>
                <a:ea typeface="Poppins Medium"/>
                <a:cs typeface="Poppins Medium"/>
                <a:sym typeface="Poppins Medium"/>
              </a:rPr>
              <a:t>Seksiin osallistuvat kantavat yhteistä vastuuta ei-toivottujen seurausten</a:t>
            </a:r>
          </a:p>
          <a:p>
            <a:pPr algn="ctr">
              <a:lnSpc>
                <a:spcPts val="4409"/>
              </a:lnSpc>
            </a:pPr>
            <a:r>
              <a:rPr lang="en-US" sz="3150">
                <a:solidFill>
                  <a:srgbClr val="000000"/>
                </a:solidFill>
                <a:latin typeface="Poppins Medium"/>
                <a:ea typeface="Poppins Medium"/>
                <a:cs typeface="Poppins Medium"/>
                <a:sym typeface="Poppins Medium"/>
              </a:rPr>
              <a:t>ehkäisystä, joten siitä huolehtiminen ei ole yksin kenenkään</a:t>
            </a:r>
          </a:p>
          <a:p>
            <a:pPr algn="ctr">
              <a:lnSpc>
                <a:spcPts val="4409"/>
              </a:lnSpc>
            </a:pPr>
            <a:r>
              <a:rPr lang="en-US" sz="3150">
                <a:solidFill>
                  <a:srgbClr val="000000"/>
                </a:solidFill>
                <a:latin typeface="Poppins Medium"/>
                <a:ea typeface="Poppins Medium"/>
                <a:cs typeface="Poppins Medium"/>
                <a:sym typeface="Poppins Medium"/>
              </a:rPr>
              <a:t>vastuulla.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573604"/>
            <a:ext cx="16230600" cy="3431823"/>
            <a:chOff x="0" y="0"/>
            <a:chExt cx="4274726" cy="903855"/>
          </a:xfrm>
        </p:grpSpPr>
        <p:sp>
          <p:nvSpPr>
            <p:cNvPr id="3" name="Freeform 3"/>
            <p:cNvSpPr/>
            <p:nvPr/>
          </p:nvSpPr>
          <p:spPr>
            <a:xfrm>
              <a:off x="0" y="0"/>
              <a:ext cx="4274726" cy="903855"/>
            </a:xfrm>
            <a:custGeom>
              <a:avLst/>
              <a:gdLst/>
              <a:ahLst/>
              <a:cxnLst/>
              <a:rect l="l" t="t" r="r" b="b"/>
              <a:pathLst>
                <a:path w="4274726" h="903855">
                  <a:moveTo>
                    <a:pt x="4071526" y="0"/>
                  </a:moveTo>
                  <a:cubicBezTo>
                    <a:pt x="4183750" y="0"/>
                    <a:pt x="4274726" y="202335"/>
                    <a:pt x="4274726" y="451927"/>
                  </a:cubicBezTo>
                  <a:cubicBezTo>
                    <a:pt x="4274726" y="701520"/>
                    <a:pt x="4183750" y="903855"/>
                    <a:pt x="4071526" y="903855"/>
                  </a:cubicBezTo>
                  <a:lnTo>
                    <a:pt x="203200" y="903855"/>
                  </a:lnTo>
                  <a:cubicBezTo>
                    <a:pt x="90976" y="903855"/>
                    <a:pt x="0" y="701520"/>
                    <a:pt x="0" y="451927"/>
                  </a:cubicBezTo>
                  <a:cubicBezTo>
                    <a:pt x="0" y="202335"/>
                    <a:pt x="90976" y="0"/>
                    <a:pt x="203200" y="0"/>
                  </a:cubicBezTo>
                  <a:close/>
                </a:path>
              </a:pathLst>
            </a:custGeom>
            <a:solidFill>
              <a:srgbClr val="6ABE28">
                <a:alpha val="40784"/>
              </a:srgbClr>
            </a:solidFill>
          </p:spPr>
          <p:txBody>
            <a:bodyPr/>
            <a:lstStyle/>
            <a:p>
              <a:endParaRPr lang="fi-FI"/>
            </a:p>
          </p:txBody>
        </p:sp>
        <p:sp>
          <p:nvSpPr>
            <p:cNvPr id="4" name="TextBox 4"/>
            <p:cNvSpPr txBox="1"/>
            <p:nvPr/>
          </p:nvSpPr>
          <p:spPr>
            <a:xfrm>
              <a:off x="0" y="-38100"/>
              <a:ext cx="4274726" cy="94195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15151" y="147059"/>
            <a:ext cx="17772849" cy="10092316"/>
          </a:xfrm>
          <a:prstGeom prst="rect">
            <a:avLst/>
          </a:prstGeom>
        </p:spPr>
        <p:txBody>
          <a:bodyPr lIns="0" tIns="0" rIns="0" bIns="0" rtlCol="0" anchor="t">
            <a:spAutoFit/>
          </a:bodyPr>
          <a:lstStyle/>
          <a:p>
            <a:pPr algn="ctr">
              <a:lnSpc>
                <a:spcPts val="9050"/>
              </a:lnSpc>
            </a:pPr>
            <a:r>
              <a:rPr lang="en-US" sz="6464" b="1">
                <a:solidFill>
                  <a:srgbClr val="6ABE28"/>
                </a:solidFill>
                <a:latin typeface="Poppins Medium Bold"/>
                <a:ea typeface="Poppins Medium Bold"/>
                <a:cs typeface="Poppins Medium Bold"/>
                <a:sym typeface="Poppins Medium Bold"/>
              </a:rPr>
              <a:t>Miksi suojella omaa kehoa?</a:t>
            </a:r>
          </a:p>
          <a:p>
            <a:pPr algn="ctr">
              <a:lnSpc>
                <a:spcPts val="6250"/>
              </a:lnSpc>
            </a:pPr>
            <a:endParaRPr lang="en-US" sz="6464" b="1">
              <a:solidFill>
                <a:srgbClr val="6ABE28"/>
              </a:solidFill>
              <a:latin typeface="Poppins Medium Bold"/>
              <a:ea typeface="Poppins Medium Bold"/>
              <a:cs typeface="Poppins Medium Bold"/>
              <a:sym typeface="Poppins Medium Bold"/>
            </a:endParaRPr>
          </a:p>
          <a:p>
            <a:pPr algn="ctr">
              <a:lnSpc>
                <a:spcPts val="4990"/>
              </a:lnSpc>
            </a:pPr>
            <a:r>
              <a:rPr lang="en-US" sz="3564">
                <a:solidFill>
                  <a:srgbClr val="000000"/>
                </a:solidFill>
                <a:latin typeface="Poppins Medium"/>
                <a:ea typeface="Poppins Medium"/>
                <a:cs typeface="Poppins Medium"/>
                <a:sym typeface="Poppins Medium"/>
              </a:rPr>
              <a:t>Kehosi on paikka, jossa olet ja joka liikuttaa sinua paikasta toiseen. Yleisesti ottaen voidaan sanoa, että usein terveessä kehossa myös mieli voi paremmin, kun ei ole epämukava olo esimerkiksi erilaisten oireiden vuoksi. Kehon oireilu voi vaikuttaa myös henkiseen hyvinvointiin.</a:t>
            </a:r>
          </a:p>
          <a:p>
            <a:pPr algn="ctr">
              <a:lnSpc>
                <a:spcPts val="5410"/>
              </a:lnSpc>
            </a:pPr>
            <a:endParaRPr lang="en-US" sz="3564">
              <a:solidFill>
                <a:srgbClr val="000000"/>
              </a:solidFill>
              <a:latin typeface="Poppins Medium"/>
              <a:ea typeface="Poppins Medium"/>
              <a:cs typeface="Poppins Medium"/>
              <a:sym typeface="Poppins Medium"/>
            </a:endParaRPr>
          </a:p>
          <a:p>
            <a:pPr algn="ctr">
              <a:lnSpc>
                <a:spcPts val="5410"/>
              </a:lnSpc>
            </a:pPr>
            <a:endParaRPr lang="en-US" sz="3564">
              <a:solidFill>
                <a:srgbClr val="000000"/>
              </a:solidFill>
              <a:latin typeface="Poppins Medium"/>
              <a:ea typeface="Poppins Medium"/>
              <a:cs typeface="Poppins Medium"/>
              <a:sym typeface="Poppins Medium"/>
            </a:endParaRPr>
          </a:p>
          <a:p>
            <a:pPr algn="ctr">
              <a:lnSpc>
                <a:spcPts val="5410"/>
              </a:lnSpc>
            </a:pPr>
            <a:r>
              <a:rPr lang="en-US" sz="3864" b="1">
                <a:solidFill>
                  <a:srgbClr val="000000"/>
                </a:solidFill>
                <a:latin typeface="Poppins Medium Bold"/>
                <a:ea typeface="Poppins Medium Bold"/>
                <a:cs typeface="Poppins Medium Bold"/>
                <a:sym typeface="Poppins Medium Bold"/>
              </a:rPr>
              <a:t>Pohtikaa pienryhmässä:</a:t>
            </a:r>
          </a:p>
          <a:p>
            <a:pPr algn="ctr">
              <a:lnSpc>
                <a:spcPts val="5410"/>
              </a:lnSpc>
            </a:pPr>
            <a:endParaRPr lang="en-US" sz="3864" b="1">
              <a:solidFill>
                <a:srgbClr val="000000"/>
              </a:solidFill>
              <a:latin typeface="Poppins Medium Bold"/>
              <a:ea typeface="Poppins Medium Bold"/>
              <a:cs typeface="Poppins Medium Bold"/>
              <a:sym typeface="Poppins Medium Bold"/>
            </a:endParaRPr>
          </a:p>
          <a:p>
            <a:pPr algn="ctr">
              <a:lnSpc>
                <a:spcPts val="5410"/>
              </a:lnSpc>
            </a:pPr>
            <a:r>
              <a:rPr lang="en-US" sz="3864">
                <a:solidFill>
                  <a:srgbClr val="000000"/>
                </a:solidFill>
                <a:latin typeface="Poppins Medium"/>
                <a:ea typeface="Poppins Medium"/>
                <a:cs typeface="Poppins Medium"/>
                <a:sym typeface="Poppins Medium"/>
              </a:rPr>
              <a:t>Miksi kehosta kannattaa ylipäätään pitää huolta?</a:t>
            </a:r>
          </a:p>
          <a:p>
            <a:pPr algn="ctr">
              <a:lnSpc>
                <a:spcPts val="5410"/>
              </a:lnSpc>
            </a:pPr>
            <a:r>
              <a:rPr lang="en-US" sz="3864">
                <a:solidFill>
                  <a:srgbClr val="000000"/>
                </a:solidFill>
                <a:latin typeface="Poppins Medium"/>
                <a:ea typeface="Poppins Medium"/>
                <a:cs typeface="Poppins Medium"/>
                <a:sym typeface="Poppins Medium"/>
              </a:rPr>
              <a:t>Millä eri tavoin kehosta voi pitää huolta?</a:t>
            </a:r>
          </a:p>
          <a:p>
            <a:pPr algn="ctr">
              <a:lnSpc>
                <a:spcPts val="6110"/>
              </a:lnSpc>
            </a:pPr>
            <a:endParaRPr lang="en-US" sz="3864">
              <a:solidFill>
                <a:srgbClr val="000000"/>
              </a:solidFill>
              <a:latin typeface="Poppins Medium"/>
              <a:ea typeface="Poppins Medium"/>
              <a:cs typeface="Poppins Medium"/>
              <a:sym typeface="Poppins Medium"/>
            </a:endParaRPr>
          </a:p>
          <a:p>
            <a:pPr algn="ctr">
              <a:lnSpc>
                <a:spcPts val="6110"/>
              </a:lnSpc>
            </a:pPr>
            <a:endParaRPr lang="en-US" sz="3864">
              <a:solidFill>
                <a:srgbClr val="000000"/>
              </a:solidFill>
              <a:latin typeface="Poppins Medium"/>
              <a:ea typeface="Poppins Medium"/>
              <a:cs typeface="Poppins Medium"/>
              <a:sym typeface="Poppins Medium"/>
            </a:endParaRPr>
          </a:p>
        </p:txBody>
      </p:sp>
      <p:sp>
        <p:nvSpPr>
          <p:cNvPr id="6" name="Freeform 6"/>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2"/>
            <a:stretch>
              <a:fillRect/>
            </a:stretch>
          </a:blipFill>
        </p:spPr>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84227" y="1419589"/>
            <a:ext cx="8919546" cy="7447821"/>
          </a:xfrm>
          <a:custGeom>
            <a:avLst/>
            <a:gdLst/>
            <a:ahLst/>
            <a:cxnLst/>
            <a:rect l="l" t="t" r="r" b="b"/>
            <a:pathLst>
              <a:path w="8919546" h="7447821">
                <a:moveTo>
                  <a:pt x="0" y="0"/>
                </a:moveTo>
                <a:lnTo>
                  <a:pt x="8919546" y="0"/>
                </a:lnTo>
                <a:lnTo>
                  <a:pt x="8919546" y="7447822"/>
                </a:lnTo>
                <a:lnTo>
                  <a:pt x="0" y="7447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TextBox 3"/>
          <p:cNvSpPr txBox="1"/>
          <p:nvPr/>
        </p:nvSpPr>
        <p:spPr>
          <a:xfrm>
            <a:off x="4088412" y="4132462"/>
            <a:ext cx="10111176" cy="1727436"/>
          </a:xfrm>
          <a:prstGeom prst="rect">
            <a:avLst/>
          </a:prstGeom>
        </p:spPr>
        <p:txBody>
          <a:bodyPr lIns="0" tIns="0" rIns="0" bIns="0" rtlCol="0" anchor="t">
            <a:spAutoFit/>
          </a:bodyPr>
          <a:lstStyle/>
          <a:p>
            <a:pPr algn="ctr">
              <a:lnSpc>
                <a:spcPts val="3486"/>
              </a:lnSpc>
            </a:pPr>
            <a:r>
              <a:rPr lang="en-US" sz="2490" b="1">
                <a:solidFill>
                  <a:srgbClr val="000000"/>
                </a:solidFill>
                <a:latin typeface="Poppins Medium Bold"/>
                <a:ea typeface="Poppins Medium Bold"/>
                <a:cs typeface="Poppins Medium Bold"/>
                <a:sym typeface="Poppins Medium Bold"/>
              </a:rPr>
              <a:t>Asioita, jotka </a:t>
            </a:r>
          </a:p>
          <a:p>
            <a:pPr algn="ctr">
              <a:lnSpc>
                <a:spcPts val="3486"/>
              </a:lnSpc>
            </a:pPr>
            <a:r>
              <a:rPr lang="en-US" sz="2490" b="1">
                <a:solidFill>
                  <a:srgbClr val="000000"/>
                </a:solidFill>
                <a:latin typeface="Poppins Medium Bold"/>
                <a:ea typeface="Poppins Medium Bold"/>
                <a:cs typeface="Poppins Medium Bold"/>
                <a:sym typeface="Poppins Medium Bold"/>
              </a:rPr>
              <a:t>ovat tärkeitä</a:t>
            </a:r>
          </a:p>
          <a:p>
            <a:pPr algn="ctr">
              <a:lnSpc>
                <a:spcPts val="3486"/>
              </a:lnSpc>
            </a:pPr>
            <a:r>
              <a:rPr lang="en-US" sz="2490" b="1">
                <a:solidFill>
                  <a:srgbClr val="000000"/>
                </a:solidFill>
                <a:latin typeface="Poppins Medium Bold"/>
                <a:ea typeface="Poppins Medium Bold"/>
                <a:cs typeface="Poppins Medium Bold"/>
                <a:sym typeface="Poppins Medium Bold"/>
              </a:rPr>
              <a:t>kehon</a:t>
            </a:r>
          </a:p>
          <a:p>
            <a:pPr algn="ctr">
              <a:lnSpc>
                <a:spcPts val="3486"/>
              </a:lnSpc>
            </a:pPr>
            <a:r>
              <a:rPr lang="en-US" sz="2490" b="1">
                <a:solidFill>
                  <a:srgbClr val="000000"/>
                </a:solidFill>
                <a:latin typeface="Poppins Medium Bold"/>
                <a:ea typeface="Poppins Medium Bold"/>
                <a:cs typeface="Poppins Medium Bold"/>
                <a:sym typeface="Poppins Medium Bold"/>
              </a:rPr>
              <a:t>toimintakyvylle</a:t>
            </a:r>
          </a:p>
        </p:txBody>
      </p:sp>
      <p:sp>
        <p:nvSpPr>
          <p:cNvPr id="4" name="Freeform 4"/>
          <p:cNvSpPr/>
          <p:nvPr/>
        </p:nvSpPr>
        <p:spPr>
          <a:xfrm>
            <a:off x="15037151" y="9114105"/>
            <a:ext cx="2822671" cy="669238"/>
          </a:xfrm>
          <a:custGeom>
            <a:avLst/>
            <a:gdLst/>
            <a:ahLst/>
            <a:cxnLst/>
            <a:rect l="l" t="t" r="r" b="b"/>
            <a:pathLst>
              <a:path w="2822671" h="669238">
                <a:moveTo>
                  <a:pt x="0" y="0"/>
                </a:moveTo>
                <a:lnTo>
                  <a:pt x="2822671" y="0"/>
                </a:lnTo>
                <a:lnTo>
                  <a:pt x="2822671" y="669238"/>
                </a:lnTo>
                <a:lnTo>
                  <a:pt x="0" y="669238"/>
                </a:lnTo>
                <a:lnTo>
                  <a:pt x="0" y="0"/>
                </a:lnTo>
                <a:close/>
              </a:path>
            </a:pathLst>
          </a:custGeom>
          <a:blipFill>
            <a:blip r:embed="rId4"/>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550</Words>
  <Application>Microsoft Office PowerPoint</Application>
  <PresentationFormat>Mukautettu</PresentationFormat>
  <Paragraphs>118</Paragraphs>
  <Slides>14</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Calibri</vt:lpstr>
      <vt:lpstr>Poppins Medium</vt:lpstr>
      <vt:lpstr>Poppins</vt:lpstr>
      <vt:lpstr>Arial</vt:lpstr>
      <vt:lpstr>Poppins Medium Bold</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https://www.youtube.com/watch?v=J9ikDo59OCw</dc:title>
  <cp:lastModifiedBy>Viivi Sihvonen</cp:lastModifiedBy>
  <cp:revision>2</cp:revision>
  <dcterms:created xsi:type="dcterms:W3CDTF">2006-08-16T00:00:00Z</dcterms:created>
  <dcterms:modified xsi:type="dcterms:W3CDTF">2025-09-08T11:08:43Z</dcterms:modified>
  <dc:identifier>DAGvv0WZ2w0</dc:identifier>
</cp:coreProperties>
</file>